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5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6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7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713" r:id="rId2"/>
    <p:sldMasterId id="2147483736" r:id="rId3"/>
    <p:sldMasterId id="2147483753" r:id="rId4"/>
    <p:sldMasterId id="2147483776" r:id="rId5"/>
    <p:sldMasterId id="2147483799" r:id="rId6"/>
    <p:sldMasterId id="2147483804" r:id="rId7"/>
    <p:sldMasterId id="2147483809" r:id="rId8"/>
  </p:sldMasterIdLst>
  <p:notesMasterIdLst>
    <p:notesMasterId r:id="rId45"/>
  </p:notesMasterIdLst>
  <p:sldIdLst>
    <p:sldId id="358" r:id="rId9"/>
    <p:sldId id="353" r:id="rId10"/>
    <p:sldId id="257" r:id="rId11"/>
    <p:sldId id="258" r:id="rId12"/>
    <p:sldId id="365" r:id="rId13"/>
    <p:sldId id="259" r:id="rId14"/>
    <p:sldId id="360" r:id="rId15"/>
    <p:sldId id="260" r:id="rId16"/>
    <p:sldId id="262" r:id="rId17"/>
    <p:sldId id="369" r:id="rId18"/>
    <p:sldId id="366" r:id="rId19"/>
    <p:sldId id="264" r:id="rId20"/>
    <p:sldId id="356" r:id="rId21"/>
    <p:sldId id="367" r:id="rId22"/>
    <p:sldId id="265" r:id="rId23"/>
    <p:sldId id="368" r:id="rId24"/>
    <p:sldId id="266" r:id="rId25"/>
    <p:sldId id="267" r:id="rId26"/>
    <p:sldId id="330" r:id="rId27"/>
    <p:sldId id="331" r:id="rId28"/>
    <p:sldId id="348" r:id="rId29"/>
    <p:sldId id="332" r:id="rId30"/>
    <p:sldId id="335" r:id="rId31"/>
    <p:sldId id="336" r:id="rId32"/>
    <p:sldId id="370" r:id="rId33"/>
    <p:sldId id="337" r:id="rId34"/>
    <p:sldId id="371" r:id="rId35"/>
    <p:sldId id="338" r:id="rId36"/>
    <p:sldId id="339" r:id="rId37"/>
    <p:sldId id="340" r:id="rId38"/>
    <p:sldId id="359" r:id="rId39"/>
    <p:sldId id="372" r:id="rId40"/>
    <p:sldId id="364" r:id="rId41"/>
    <p:sldId id="341" r:id="rId42"/>
    <p:sldId id="343" r:id="rId43"/>
    <p:sldId id="357" r:id="rId44"/>
  </p:sldIdLst>
  <p:sldSz cx="9144000" cy="6858000" type="screen4x3"/>
  <p:notesSz cx="6858000" cy="9144000"/>
  <p:custDataLst>
    <p:tags r:id="rId4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F9E"/>
    <a:srgbClr val="BCD0E2"/>
    <a:srgbClr val="C1E4AF"/>
    <a:srgbClr val="DBB9CC"/>
    <a:srgbClr val="F5E9B2"/>
    <a:srgbClr val="FFAA5C"/>
    <a:srgbClr val="84A7C7"/>
    <a:srgbClr val="A0D78B"/>
    <a:srgbClr val="C48DA9"/>
    <a:srgbClr val="F0DC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46" autoAdjust="0"/>
    <p:restoredTop sz="96370" autoAdjust="0"/>
  </p:normalViewPr>
  <p:slideViewPr>
    <p:cSldViewPr>
      <p:cViewPr varScale="1">
        <p:scale>
          <a:sx n="86" d="100"/>
          <a:sy n="86" d="100"/>
        </p:scale>
        <p:origin x="144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951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slide" Target="slides/slide3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theme" Target="theme/theme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viewProps" Target="viewProps.xml"/><Relationship Id="rId8" Type="http://schemas.openxmlformats.org/officeDocument/2006/relationships/slideMaster" Target="slideMasters/slideMaster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dirty="0">
                <a:ea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dirty="0">
                <a:ea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3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dirty="0">
                <a:ea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fld id="{14F90A90-61F5-4C46-A25A-2CB687D40C4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5265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/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7D296360-D3F6-44B5-8FAB-126B2793CD2C}" type="datetimeFigureOut">
              <a:rPr lang="en-IN"/>
              <a:pPr>
                <a:defRPr/>
              </a:pPr>
              <a:t>01-10-2020</a:t>
            </a:fld>
            <a:endParaRPr lang="en-IN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FB0918B-5ED4-408E-ADEB-A1E9FC92092A}" type="slidenum">
              <a:rPr lang="en-IN"/>
              <a:pPr>
                <a:defRPr/>
              </a:pPr>
              <a:t>‹#›</a:t>
            </a:fld>
            <a:endParaRPr lang="en-IN" dirty="0"/>
          </a:p>
        </p:txBody>
      </p:sp>
      <p:sp>
        <p:nvSpPr>
          <p:cNvPr id="6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dirty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52585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999" y="1858271"/>
            <a:ext cx="8407893" cy="4608512"/>
          </a:xfrm>
          <a:ln>
            <a:solidFill>
              <a:srgbClr val="FFE15D"/>
            </a:solidFill>
          </a:ln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Times New Roman" pitchFamily="18" charset="0"/>
                <a:cs typeface="Times New Roman" pitchFamily="18" charset="0"/>
              </a:defRPr>
            </a:lvl4pPr>
            <a:lvl5pPr>
              <a:defRPr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67553" y="274095"/>
            <a:ext cx="8381260" cy="1054394"/>
          </a:xfrm>
          <a:ln>
            <a:solidFill>
              <a:srgbClr val="FFE15D"/>
            </a:solidFill>
          </a:ln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+mj-lt"/>
                <a:cs typeface="Times New Roman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Box 7"/>
          <p:cNvSpPr txBox="1">
            <a:spLocks noChangeArrowheads="1"/>
          </p:cNvSpPr>
          <p:nvPr userDrawn="1"/>
        </p:nvSpPr>
        <p:spPr bwMode="auto">
          <a:xfrm>
            <a:off x="1143000" y="6429375"/>
            <a:ext cx="693420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2"/>
                </a:solidFill>
                <a:latin typeface="Franklin Gothic Medium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•"/>
              <a:defRPr>
                <a:solidFill>
                  <a:schemeClr val="tx2"/>
                </a:solidFill>
                <a:latin typeface="Franklin Gothic Medium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1600">
                <a:solidFill>
                  <a:schemeClr val="tx2"/>
                </a:solidFill>
                <a:latin typeface="Franklin Gothic Medium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•"/>
              <a:defRPr sz="1400">
                <a:solidFill>
                  <a:schemeClr val="tx2"/>
                </a:solidFill>
                <a:latin typeface="Franklin Gothic Medium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•"/>
              <a:defRPr sz="1300">
                <a:solidFill>
                  <a:schemeClr val="tx2"/>
                </a:solidFill>
                <a:latin typeface="Franklin Gothic Medium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tx2"/>
                </a:solidFill>
                <a:latin typeface="Franklin Gothic Medium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tx2"/>
                </a:solidFill>
                <a:latin typeface="Franklin Gothic Medium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tx2"/>
                </a:solidFill>
                <a:latin typeface="Franklin Gothic Medium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tx2"/>
                </a:solidFill>
                <a:latin typeface="Franklin Gothic Medium" pitchFamily="34" charset="0"/>
              </a:defRPr>
            </a:lvl9pPr>
          </a:lstStyle>
          <a:p>
            <a:pPr>
              <a:buNone/>
            </a:pPr>
            <a:r>
              <a:rPr lang="en-US" sz="800" kern="1200" dirty="0">
                <a:solidFill>
                  <a:schemeClr val="tx2"/>
                </a:solidFill>
                <a:effectLst/>
                <a:latin typeface="Franklin Gothic Medium" pitchFamily="34" charset="0"/>
                <a:ea typeface="ＭＳ Ｐゴシック" pitchFamily="34" charset="-128"/>
                <a:cs typeface="+mn-cs"/>
              </a:rPr>
              <a:t>Copyright © 2016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656513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E4DB9-740B-4C6F-979F-9FC9CC4A70A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184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91400" cy="15541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143000" y="1828800"/>
            <a:ext cx="7086600" cy="4297363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AA5AEC-03F8-4B75-B284-AB5584489F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368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Subtitl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2766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429000"/>
            <a:ext cx="5105400" cy="609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228600" y="4114800"/>
            <a:ext cx="5105400" cy="685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200" b="0">
                <a:solidFill>
                  <a:schemeClr val="bg1"/>
                </a:solidFill>
                <a:latin typeface="+mn-lt"/>
              </a:defRPr>
            </a:lvl2pPr>
            <a:lvl3pPr marL="914400" indent="0">
              <a:buNone/>
              <a:defRPr sz="2200" b="0"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 sz="2200" b="0"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 sz="2200" b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6486525"/>
            <a:ext cx="3048000" cy="2286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1898912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Subtitl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98648" y="3429000"/>
            <a:ext cx="6245352" cy="1755648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76600" y="3581400"/>
            <a:ext cx="5638800" cy="609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3276600" y="4260273"/>
            <a:ext cx="5638800" cy="69272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200" b="0">
                <a:solidFill>
                  <a:schemeClr val="bg1"/>
                </a:solidFill>
                <a:latin typeface="+mn-lt"/>
              </a:defRPr>
            </a:lvl1pPr>
            <a:lvl2pPr marL="457200" indent="0" algn="r">
              <a:buNone/>
              <a:defRPr sz="2200" b="0">
                <a:solidFill>
                  <a:schemeClr val="bg1"/>
                </a:solidFill>
                <a:latin typeface="+mn-lt"/>
              </a:defRPr>
            </a:lvl2pPr>
            <a:lvl3pPr marL="914400" indent="0" algn="r">
              <a:buNone/>
              <a:defRPr sz="2200" b="0">
                <a:solidFill>
                  <a:schemeClr val="bg1"/>
                </a:solidFill>
                <a:latin typeface="+mn-lt"/>
              </a:defRPr>
            </a:lvl3pPr>
            <a:lvl4pPr marL="1371600" indent="0" algn="r">
              <a:buNone/>
              <a:defRPr sz="2200" b="0">
                <a:solidFill>
                  <a:schemeClr val="bg1"/>
                </a:solidFill>
                <a:latin typeface="+mn-lt"/>
              </a:defRPr>
            </a:lvl4pPr>
            <a:lvl5pPr marL="1828800" indent="0" algn="r">
              <a:buNone/>
              <a:defRPr sz="2200" b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6486525"/>
            <a:ext cx="3048000" cy="2286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2155957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-Only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4290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581400"/>
            <a:ext cx="5105400" cy="1371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6486525"/>
            <a:ext cx="3048000" cy="2286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2818363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-Only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429000" y="34290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33800" y="3581400"/>
            <a:ext cx="5181600" cy="1371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6486525"/>
            <a:ext cx="3048000" cy="2286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2676629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r_SimpleTitle&amp;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480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6A6A6A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5867400" y="6553200"/>
            <a:ext cx="3276600" cy="152400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800">
                <a:solidFill>
                  <a:schemeClr val="bg1"/>
                </a:solidFill>
              </a:defRPr>
            </a:lvl1pPr>
            <a:lvl2pPr marL="457200" indent="0">
              <a:buNone/>
              <a:defRPr sz="1100">
                <a:solidFill>
                  <a:schemeClr val="bg1"/>
                </a:solidFill>
              </a:defRPr>
            </a:lvl2pPr>
            <a:lvl3pPr marL="914400" indent="0">
              <a:buNone/>
              <a:defRPr sz="105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355720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_SimpleTitle&amp;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48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6A6A6A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5867400" y="6553200"/>
            <a:ext cx="3276600" cy="152400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800">
                <a:solidFill>
                  <a:schemeClr val="bg1"/>
                </a:solidFill>
              </a:defRPr>
            </a:lvl1pPr>
            <a:lvl2pPr marL="457200" indent="0">
              <a:buNone/>
              <a:defRPr sz="1100">
                <a:solidFill>
                  <a:schemeClr val="bg1"/>
                </a:solidFill>
              </a:defRPr>
            </a:lvl2pPr>
            <a:lvl3pPr marL="914400" indent="0">
              <a:buNone/>
              <a:defRPr sz="105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3665542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r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600" b="1" cap="all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906714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>
                <a:solidFill>
                  <a:srgbClr val="6A6A6A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5867400" y="6553200"/>
            <a:ext cx="3276600" cy="152400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800">
                <a:solidFill>
                  <a:schemeClr val="bg1"/>
                </a:solidFill>
              </a:defRPr>
            </a:lvl1pPr>
            <a:lvl2pPr marL="457200" indent="0">
              <a:buNone/>
              <a:defRPr sz="1100">
                <a:solidFill>
                  <a:schemeClr val="bg1"/>
                </a:solidFill>
              </a:defRPr>
            </a:lvl2pPr>
            <a:lvl3pPr marL="914400" indent="0">
              <a:buNone/>
              <a:defRPr sz="105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399647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600" b="1" cap="all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>
                <a:solidFill>
                  <a:srgbClr val="6A6A6A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5867400" y="6553200"/>
            <a:ext cx="3276600" cy="152400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800">
                <a:solidFill>
                  <a:schemeClr val="bg1"/>
                </a:solidFill>
              </a:defRPr>
            </a:lvl1pPr>
            <a:lvl2pPr marL="457200" indent="0">
              <a:buNone/>
              <a:defRPr sz="1100">
                <a:solidFill>
                  <a:schemeClr val="bg1"/>
                </a:solidFill>
              </a:defRPr>
            </a:lvl2pPr>
            <a:lvl3pPr marL="914400" indent="0">
              <a:buNone/>
              <a:defRPr sz="105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33819212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r_Title Only (Title can be hidd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28600"/>
            <a:ext cx="7010400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5867400" y="6553200"/>
            <a:ext cx="3276600" cy="152400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800">
                <a:solidFill>
                  <a:schemeClr val="bg1"/>
                </a:solidFill>
              </a:defRPr>
            </a:lvl1pPr>
            <a:lvl2pPr marL="457200" indent="0">
              <a:buNone/>
              <a:defRPr sz="1100">
                <a:solidFill>
                  <a:schemeClr val="bg1"/>
                </a:solidFill>
              </a:defRPr>
            </a:lvl2pPr>
            <a:lvl3pPr marL="914400" indent="0">
              <a:buNone/>
              <a:defRPr sz="105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16492809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_Title Only (Title can be hidd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28600"/>
            <a:ext cx="7010400" cy="609600"/>
          </a:xfrm>
          <a:prstGeom prst="rect">
            <a:avLst/>
          </a:prstGeom>
        </p:spPr>
        <p:txBody>
          <a:bodyPr/>
          <a:lstStyle>
            <a:lvl1pPr>
              <a:defRPr sz="36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5867400" y="6553200"/>
            <a:ext cx="3276600" cy="152400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800">
                <a:solidFill>
                  <a:schemeClr val="bg1"/>
                </a:solidFill>
              </a:defRPr>
            </a:lvl1pPr>
            <a:lvl2pPr marL="457200" indent="0">
              <a:buNone/>
              <a:defRPr sz="1100">
                <a:solidFill>
                  <a:schemeClr val="bg1"/>
                </a:solidFill>
              </a:defRPr>
            </a:lvl2pPr>
            <a:lvl3pPr marL="914400" indent="0">
              <a:buNone/>
              <a:defRPr sz="105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34019645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r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28600"/>
            <a:ext cx="7010400" cy="1069848"/>
          </a:xfrm>
          <a:prstGeom prst="rect">
            <a:avLst/>
          </a:prstGeom>
        </p:spPr>
        <p:txBody>
          <a:bodyPr anchor="ctr"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72439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2400"/>
              </a:spcBef>
              <a:buNone/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5867400" y="6553200"/>
            <a:ext cx="3276600" cy="152400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800">
                <a:solidFill>
                  <a:schemeClr val="bg1"/>
                </a:solidFill>
              </a:defRPr>
            </a:lvl1pPr>
            <a:lvl2pPr marL="457200" indent="0">
              <a:buNone/>
              <a:defRPr sz="1100">
                <a:solidFill>
                  <a:schemeClr val="bg1"/>
                </a:solidFill>
              </a:defRPr>
            </a:lvl2pPr>
            <a:lvl3pPr marL="914400" indent="0">
              <a:buNone/>
              <a:defRPr sz="105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2760724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r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4919662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400" b="1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5562600"/>
            <a:ext cx="5486400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24744" y="304800"/>
            <a:ext cx="6894512" cy="45418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5867400" y="6553200"/>
            <a:ext cx="3276600" cy="152400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800">
                <a:solidFill>
                  <a:schemeClr val="bg1"/>
                </a:solidFill>
              </a:defRPr>
            </a:lvl1pPr>
            <a:lvl2pPr marL="457200" indent="0">
              <a:buNone/>
              <a:defRPr sz="1100">
                <a:solidFill>
                  <a:schemeClr val="bg1"/>
                </a:solidFill>
              </a:defRPr>
            </a:lvl2pPr>
            <a:lvl3pPr marL="914400" indent="0">
              <a:buNone/>
              <a:defRPr sz="105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10635633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4919662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4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5562600"/>
            <a:ext cx="5486400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1124744" y="304800"/>
            <a:ext cx="6894512" cy="45418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5867400" y="6553200"/>
            <a:ext cx="3276600" cy="152400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800">
                <a:solidFill>
                  <a:schemeClr val="bg1"/>
                </a:solidFill>
              </a:defRPr>
            </a:lvl1pPr>
            <a:lvl2pPr marL="457200" indent="0">
              <a:buNone/>
              <a:defRPr sz="1100">
                <a:solidFill>
                  <a:schemeClr val="bg1"/>
                </a:solidFill>
              </a:defRPr>
            </a:lvl2pPr>
            <a:lvl3pPr marL="914400" indent="0">
              <a:buNone/>
              <a:defRPr sz="105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17072834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r_Title an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28600"/>
            <a:ext cx="6858000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Media Placeholder 5"/>
          <p:cNvSpPr>
            <a:spLocks noGrp="1"/>
          </p:cNvSpPr>
          <p:nvPr>
            <p:ph type="media" sz="quarter" idx="11"/>
          </p:nvPr>
        </p:nvSpPr>
        <p:spPr>
          <a:xfrm>
            <a:off x="0" y="1295400"/>
            <a:ext cx="9144000" cy="46482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media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33700" y="5943600"/>
            <a:ext cx="3276600" cy="3686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Click above to play video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5867400" y="6553200"/>
            <a:ext cx="3276600" cy="152400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800">
                <a:solidFill>
                  <a:schemeClr val="bg1"/>
                </a:solidFill>
              </a:defRPr>
            </a:lvl1pPr>
            <a:lvl2pPr marL="457200" indent="0">
              <a:buNone/>
              <a:defRPr sz="1100">
                <a:solidFill>
                  <a:schemeClr val="bg1"/>
                </a:solidFill>
              </a:defRPr>
            </a:lvl2pPr>
            <a:lvl3pPr marL="914400" indent="0">
              <a:buNone/>
              <a:defRPr sz="105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Video Credit Here</a:t>
            </a:r>
          </a:p>
        </p:txBody>
      </p:sp>
    </p:spTree>
    <p:extLst>
      <p:ext uri="{BB962C8B-B14F-4D97-AF65-F5344CB8AC3E}">
        <p14:creationId xmlns:p14="http://schemas.microsoft.com/office/powerpoint/2010/main" val="641577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28">
          <p15:clr>
            <a:srgbClr val="FBAE40"/>
          </p15:clr>
        </p15:guide>
        <p15:guide id="3" pos="5136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_Title an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28600"/>
            <a:ext cx="6858000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Media Placeholder 5"/>
          <p:cNvSpPr>
            <a:spLocks noGrp="1"/>
          </p:cNvSpPr>
          <p:nvPr>
            <p:ph type="media" sz="quarter" idx="11"/>
          </p:nvPr>
        </p:nvSpPr>
        <p:spPr>
          <a:xfrm>
            <a:off x="0" y="1295400"/>
            <a:ext cx="9144000" cy="46482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media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33700" y="5943600"/>
            <a:ext cx="3276600" cy="3686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Click above to play video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5867400" y="6553200"/>
            <a:ext cx="3276600" cy="152400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800">
                <a:solidFill>
                  <a:schemeClr val="bg1"/>
                </a:solidFill>
              </a:defRPr>
            </a:lvl1pPr>
            <a:lvl2pPr marL="457200" indent="0">
              <a:buNone/>
              <a:defRPr sz="1100">
                <a:solidFill>
                  <a:schemeClr val="bg1"/>
                </a:solidFill>
              </a:defRPr>
            </a:lvl2pPr>
            <a:lvl3pPr marL="914400" indent="0">
              <a:buNone/>
              <a:defRPr sz="105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Video Credit Here</a:t>
            </a:r>
          </a:p>
        </p:txBody>
      </p:sp>
    </p:spTree>
    <p:extLst>
      <p:ext uri="{BB962C8B-B14F-4D97-AF65-F5344CB8AC3E}">
        <p14:creationId xmlns:p14="http://schemas.microsoft.com/office/powerpoint/2010/main" val="613577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28">
          <p15:clr>
            <a:srgbClr val="FBAE40"/>
          </p15:clr>
        </p15:guide>
        <p15:guide id="3" pos="5136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7A95CF-FCFD-41CC-945E-FE85A160E00A}" type="slidenum">
              <a:rPr lang="en-IN" smtClean="0"/>
              <a:pPr>
                <a:defRPr/>
              </a:pPr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97816077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46550"/>
          </a:xfrm>
        </p:spPr>
        <p:txBody>
          <a:bodyPr/>
          <a:lstStyle>
            <a:lvl1pPr algn="l">
              <a:defRPr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086600" cy="1752600"/>
          </a:xfrm>
        </p:spPr>
        <p:txBody>
          <a:bodyPr/>
          <a:lstStyle>
            <a:lvl1pPr marL="0" indent="0" algn="l">
              <a:buNone/>
              <a:defRPr sz="3600" i="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Rectangle 3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7A95CF-FCFD-41CC-945E-FE85A160E00A}" type="slidenum">
              <a:rPr lang="en-IN" smtClean="0"/>
              <a:pPr>
                <a:defRPr/>
              </a:pPr>
              <a:t>‹#›</a:t>
            </a:fld>
            <a:endParaRPr lang="en-IN" dirty="0"/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9113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1A9822-E000-DC4F-BB44-56AA8E07EB2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65DEB8-62F5-4E61-AF1A-872ED36C86B8}"/>
              </a:ext>
            </a:extLst>
          </p:cNvPr>
          <p:cNvSpPr txBox="1"/>
          <p:nvPr/>
        </p:nvSpPr>
        <p:spPr>
          <a:xfrm>
            <a:off x="1866900" y="5965428"/>
            <a:ext cx="53213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i="1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Copyright © 2016  McGraw-Hill Education. All rights reserved. No reproduction or distribution without the prior written consent of McGraw-Hill Education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3940E1-2D3B-4EB2-B641-325FBD2362E7}"/>
              </a:ext>
            </a:extLst>
          </p:cNvPr>
          <p:cNvSpPr/>
          <p:nvPr/>
        </p:nvSpPr>
        <p:spPr>
          <a:xfrm>
            <a:off x="1638300" y="5978952"/>
            <a:ext cx="629920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50" i="1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Copyright © 2016  McGraw-Hill Education. All rights reserved. No reproduction or distribution without the prior written consent of McGraw-Hill Education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F64B216-CF22-4F76-9334-C6A98DBB99C0}"/>
              </a:ext>
            </a:extLst>
          </p:cNvPr>
          <p:cNvSpPr/>
          <p:nvPr/>
        </p:nvSpPr>
        <p:spPr>
          <a:xfrm>
            <a:off x="2281428" y="5974953"/>
            <a:ext cx="474047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50" i="1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Copyright © 2016  McGraw-Hill Education. All rights reserved. No reproduction or distribution without the prior written consent of McGraw-Hill Education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Box 7">
            <a:extLst>
              <a:ext uri="{FF2B5EF4-FFF2-40B4-BE49-F238E27FC236}">
                <a16:creationId xmlns:a16="http://schemas.microsoft.com/office/drawing/2014/main" id="{3FE2010E-10D2-4EED-A68A-938076C43C7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43000" y="6429375"/>
            <a:ext cx="693420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2"/>
                </a:solidFill>
                <a:latin typeface="Franklin Gothic Medium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•"/>
              <a:defRPr>
                <a:solidFill>
                  <a:schemeClr val="tx2"/>
                </a:solidFill>
                <a:latin typeface="Franklin Gothic Medium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1600">
                <a:solidFill>
                  <a:schemeClr val="tx2"/>
                </a:solidFill>
                <a:latin typeface="Franklin Gothic Medium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•"/>
              <a:defRPr sz="1400">
                <a:solidFill>
                  <a:schemeClr val="tx2"/>
                </a:solidFill>
                <a:latin typeface="Franklin Gothic Medium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•"/>
              <a:defRPr sz="1300">
                <a:solidFill>
                  <a:schemeClr val="tx2"/>
                </a:solidFill>
                <a:latin typeface="Franklin Gothic Medium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tx2"/>
                </a:solidFill>
                <a:latin typeface="Franklin Gothic Medium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tx2"/>
                </a:solidFill>
                <a:latin typeface="Franklin Gothic Medium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tx2"/>
                </a:solidFill>
                <a:latin typeface="Franklin Gothic Medium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tx2"/>
                </a:solidFill>
                <a:latin typeface="Franklin Gothic Medium" pitchFamily="34" charset="0"/>
              </a:defRPr>
            </a:lvl9pPr>
          </a:lstStyle>
          <a:p>
            <a:pPr>
              <a:buNone/>
            </a:pPr>
            <a:r>
              <a:rPr lang="en-US" sz="800" kern="1200" dirty="0">
                <a:solidFill>
                  <a:schemeClr val="tx2"/>
                </a:solidFill>
                <a:effectLst/>
                <a:latin typeface="Franklin Gothic Medium" pitchFamily="34" charset="0"/>
                <a:ea typeface="ＭＳ Ｐゴシック" pitchFamily="34" charset="-128"/>
                <a:cs typeface="+mn-cs"/>
              </a:rPr>
              <a:t>Copyright © 2016 McGraw-Hill Education. All rights reserved. No reproduction or distribution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8369452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3163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35563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21BEEF-D9F5-46AE-9CD1-BFCF8C5A4A7B}" type="datetimeFigureOut">
              <a:rPr lang="en-IN" smtClean="0"/>
              <a:pPr>
                <a:defRPr/>
              </a:pPr>
              <a:t>01-10-2020</a:t>
            </a:fld>
            <a:endParaRPr lang="en-IN" dirty="0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 dirty="0"/>
          </a:p>
        </p:txBody>
      </p:sp>
      <p:sp>
        <p:nvSpPr>
          <p:cNvPr id="7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7A95CF-FCFD-41CC-945E-FE85A160E00A}" type="slidenum">
              <a:rPr lang="en-IN" smtClean="0"/>
              <a:pPr>
                <a:defRPr/>
              </a:pPr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42723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DE4DB9-740B-4C6F-979F-9FC9CC4A7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1123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n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371600" y="525463"/>
            <a:ext cx="2066925" cy="7699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400" dirty="0">
                <a:solidFill>
                  <a:schemeClr val="bg1"/>
                </a:solidFill>
                <a:latin typeface="Arial" charset="0"/>
              </a:rPr>
              <a:t>INSIDE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908223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TROCK_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1540608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600" b="1" cap="none">
                <a:latin typeface="+mj-lt"/>
              </a:defRPr>
            </a:lvl1pPr>
          </a:lstStyle>
          <a:p>
            <a:r>
              <a:rPr lang="en-US" dirty="0"/>
              <a:t>A Topical Approach to</a:t>
            </a:r>
            <a:br>
              <a:rPr lang="en-US" dirty="0"/>
            </a:br>
            <a:r>
              <a:rPr lang="en-US" dirty="0"/>
              <a:t>LIFE-SPAN DEVELOPMENT</a:t>
            </a:r>
            <a:br>
              <a:rPr lang="en-US" dirty="0"/>
            </a:br>
            <a:br>
              <a:rPr lang="en-US" dirty="0"/>
            </a:br>
            <a:r>
              <a:rPr lang="en-US" dirty="0"/>
              <a:t>NINTH EDITION</a:t>
            </a:r>
            <a:br>
              <a:rPr lang="en-US" dirty="0"/>
            </a:br>
            <a:r>
              <a:rPr lang="en-US" dirty="0"/>
              <a:t>JOHN W. SANTROCK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941064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 sz="36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5867400" y="6553200"/>
            <a:ext cx="3276600" cy="152400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800">
                <a:solidFill>
                  <a:schemeClr val="bg1"/>
                </a:solidFill>
              </a:defRPr>
            </a:lvl1pPr>
            <a:lvl2pPr marL="457200" indent="0">
              <a:buNone/>
              <a:defRPr sz="1100">
                <a:solidFill>
                  <a:schemeClr val="bg1"/>
                </a:solidFill>
              </a:defRPr>
            </a:lvl2pPr>
            <a:lvl3pPr marL="914400" indent="0">
              <a:buNone/>
              <a:defRPr sz="105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10127939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Subtitl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2766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429000"/>
            <a:ext cx="5105400" cy="609600"/>
          </a:xfrm>
          <a:prstGeom prst="rect">
            <a:avLst/>
          </a:prstGeom>
          <a:effectLst/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228600" y="4114800"/>
            <a:ext cx="5105400" cy="685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200" b="0">
                <a:solidFill>
                  <a:schemeClr val="bg1"/>
                </a:solidFill>
                <a:latin typeface="+mn-lt"/>
              </a:defRPr>
            </a:lvl2pPr>
            <a:lvl3pPr marL="914400" indent="0">
              <a:buNone/>
              <a:defRPr sz="2200" b="0"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 sz="2200" b="0"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 sz="2200" b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6553199"/>
            <a:ext cx="3048000" cy="16192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12587650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Subtitl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429000" y="32766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33800" y="3581400"/>
            <a:ext cx="5181600" cy="609600"/>
          </a:xfrm>
          <a:prstGeom prst="rect">
            <a:avLst/>
          </a:prstGeom>
          <a:effectLst/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3733800" y="4260273"/>
            <a:ext cx="5181600" cy="69272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200" b="0">
                <a:solidFill>
                  <a:schemeClr val="bg1"/>
                </a:solidFill>
                <a:latin typeface="+mn-lt"/>
              </a:defRPr>
            </a:lvl1pPr>
            <a:lvl2pPr marL="457200" indent="0" algn="r">
              <a:buNone/>
              <a:defRPr sz="2200" b="0">
                <a:solidFill>
                  <a:schemeClr val="bg1"/>
                </a:solidFill>
                <a:latin typeface="+mn-lt"/>
              </a:defRPr>
            </a:lvl2pPr>
            <a:lvl3pPr marL="914400" indent="0" algn="r">
              <a:buNone/>
              <a:defRPr sz="2200" b="0">
                <a:solidFill>
                  <a:schemeClr val="bg1"/>
                </a:solidFill>
                <a:latin typeface="+mn-lt"/>
              </a:defRPr>
            </a:lvl3pPr>
            <a:lvl4pPr marL="1371600" indent="0" algn="r">
              <a:buNone/>
              <a:defRPr sz="2200" b="0">
                <a:solidFill>
                  <a:schemeClr val="bg1"/>
                </a:solidFill>
                <a:latin typeface="+mn-lt"/>
              </a:defRPr>
            </a:lvl4pPr>
            <a:lvl5pPr marL="1828800" indent="0" algn="r">
              <a:buNone/>
              <a:defRPr sz="2200" b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6553199"/>
            <a:ext cx="3048000" cy="16192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25085023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-Only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4290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581400"/>
            <a:ext cx="5105400" cy="1371600"/>
          </a:xfrm>
          <a:prstGeom prst="rect">
            <a:avLst/>
          </a:prstGeom>
          <a:effectLst/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6553199"/>
            <a:ext cx="3048000" cy="16192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15747210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-Only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429000" y="34290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33800" y="3581400"/>
            <a:ext cx="5181600" cy="1371600"/>
          </a:xfrm>
          <a:prstGeom prst="rect">
            <a:avLst/>
          </a:prstGeom>
          <a:effectLst/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6553199"/>
            <a:ext cx="3048000" cy="16192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11521030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r_SimpleTitle&amp;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480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6A6A6A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5867400" y="6553200"/>
            <a:ext cx="3276600" cy="152400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800">
                <a:solidFill>
                  <a:srgbClr val="6A6A6A"/>
                </a:solidFill>
              </a:defRPr>
            </a:lvl1pPr>
            <a:lvl2pPr marL="457200" indent="0">
              <a:buNone/>
              <a:defRPr sz="1100">
                <a:solidFill>
                  <a:schemeClr val="bg1"/>
                </a:solidFill>
              </a:defRPr>
            </a:lvl2pPr>
            <a:lvl3pPr marL="914400" indent="0">
              <a:buNone/>
              <a:defRPr sz="105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158411716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_SimpleTitle&amp;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48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6A6A6A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5867400" y="6553200"/>
            <a:ext cx="3276600" cy="152400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800">
                <a:solidFill>
                  <a:srgbClr val="6A6A6A"/>
                </a:solidFill>
              </a:defRPr>
            </a:lvl1pPr>
            <a:lvl2pPr marL="457200" indent="0">
              <a:buNone/>
              <a:defRPr sz="1100">
                <a:solidFill>
                  <a:schemeClr val="bg1"/>
                </a:solidFill>
              </a:defRPr>
            </a:lvl2pPr>
            <a:lvl3pPr marL="914400" indent="0">
              <a:buNone/>
              <a:defRPr sz="105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3207866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r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600" b="1" cap="all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906714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>
                <a:solidFill>
                  <a:srgbClr val="6A6A6A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5867400" y="6553200"/>
            <a:ext cx="3276600" cy="152400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800">
                <a:solidFill>
                  <a:srgbClr val="6A6A6A"/>
                </a:solidFill>
              </a:defRPr>
            </a:lvl1pPr>
            <a:lvl2pPr marL="457200" indent="0">
              <a:buNone/>
              <a:defRPr sz="1100">
                <a:solidFill>
                  <a:schemeClr val="bg1"/>
                </a:solidFill>
              </a:defRPr>
            </a:lvl2pPr>
            <a:lvl3pPr marL="914400" indent="0">
              <a:buNone/>
              <a:defRPr sz="105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141128801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600" b="1" cap="all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906714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>
                <a:solidFill>
                  <a:srgbClr val="6A6A6A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5867400" y="6553200"/>
            <a:ext cx="3276600" cy="152400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800">
                <a:solidFill>
                  <a:srgbClr val="6A6A6A"/>
                </a:solidFill>
              </a:defRPr>
            </a:lvl1pPr>
            <a:lvl2pPr marL="457200" indent="0">
              <a:buNone/>
              <a:defRPr sz="1100">
                <a:solidFill>
                  <a:schemeClr val="bg1"/>
                </a:solidFill>
              </a:defRPr>
            </a:lvl2pPr>
            <a:lvl3pPr marL="914400" indent="0">
              <a:buNone/>
              <a:defRPr sz="105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318862032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r_Title Only (Title can be hidd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28600"/>
            <a:ext cx="7010400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5867400" y="6553200"/>
            <a:ext cx="3276600" cy="152400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800">
                <a:solidFill>
                  <a:srgbClr val="6A6A6A"/>
                </a:solidFill>
              </a:defRPr>
            </a:lvl1pPr>
            <a:lvl2pPr marL="457200" indent="0">
              <a:buNone/>
              <a:defRPr sz="1100">
                <a:solidFill>
                  <a:schemeClr val="bg1"/>
                </a:solidFill>
              </a:defRPr>
            </a:lvl2pPr>
            <a:lvl3pPr marL="914400" indent="0">
              <a:buNone/>
              <a:defRPr sz="105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166601850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_Title Only (Title can be hidd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28600"/>
            <a:ext cx="7010400" cy="609600"/>
          </a:xfrm>
          <a:prstGeom prst="rect">
            <a:avLst/>
          </a:prstGeom>
        </p:spPr>
        <p:txBody>
          <a:bodyPr/>
          <a:lstStyle>
            <a:lvl1pPr>
              <a:defRPr sz="36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5867400" y="6553200"/>
            <a:ext cx="3276600" cy="152400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800">
                <a:solidFill>
                  <a:srgbClr val="6A6A6A"/>
                </a:solidFill>
              </a:defRPr>
            </a:lvl1pPr>
            <a:lvl2pPr marL="457200" indent="0">
              <a:buNone/>
              <a:defRPr sz="1100">
                <a:solidFill>
                  <a:schemeClr val="bg1"/>
                </a:solidFill>
              </a:defRPr>
            </a:lvl2pPr>
            <a:lvl3pPr marL="914400" indent="0">
              <a:buNone/>
              <a:defRPr sz="105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317774844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r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28600"/>
            <a:ext cx="7010400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02919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5867400" y="6553200"/>
            <a:ext cx="3276600" cy="152400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800">
                <a:solidFill>
                  <a:srgbClr val="6A6A6A"/>
                </a:solidFill>
              </a:defRPr>
            </a:lvl1pPr>
            <a:lvl2pPr marL="457200" indent="0">
              <a:buNone/>
              <a:defRPr sz="1100">
                <a:solidFill>
                  <a:schemeClr val="bg1"/>
                </a:solidFill>
              </a:defRPr>
            </a:lvl2pPr>
            <a:lvl3pPr marL="914400" indent="0">
              <a:buNone/>
              <a:defRPr sz="105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3277473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28600"/>
            <a:ext cx="7010400" cy="609600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029201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5867400" y="6553200"/>
            <a:ext cx="3276600" cy="152400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800">
                <a:solidFill>
                  <a:srgbClr val="6A6A6A"/>
                </a:solidFill>
              </a:defRPr>
            </a:lvl1pPr>
            <a:lvl2pPr marL="457200" indent="0">
              <a:buNone/>
              <a:defRPr sz="1100">
                <a:solidFill>
                  <a:schemeClr val="bg1"/>
                </a:solidFill>
              </a:defRPr>
            </a:lvl2pPr>
            <a:lvl3pPr marL="914400" indent="0">
              <a:buNone/>
              <a:defRPr sz="105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2480270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r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4919662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400" b="1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5562600"/>
            <a:ext cx="5486400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>
          <a:xfrm>
            <a:off x="1124744" y="304800"/>
            <a:ext cx="6894512" cy="45418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5867400" y="6553200"/>
            <a:ext cx="3276600" cy="152400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800">
                <a:solidFill>
                  <a:srgbClr val="6A6A6A"/>
                </a:solidFill>
              </a:defRPr>
            </a:lvl1pPr>
            <a:lvl2pPr marL="457200" indent="0">
              <a:buNone/>
              <a:defRPr sz="1100">
                <a:solidFill>
                  <a:schemeClr val="bg1"/>
                </a:solidFill>
              </a:defRPr>
            </a:lvl2pPr>
            <a:lvl3pPr marL="914400" indent="0">
              <a:buNone/>
              <a:defRPr sz="105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16479123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4919662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4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5562600"/>
            <a:ext cx="5486400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>
          <a:xfrm>
            <a:off x="1124744" y="304800"/>
            <a:ext cx="6894512" cy="45418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5867400" y="6553200"/>
            <a:ext cx="3276600" cy="152400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800">
                <a:solidFill>
                  <a:srgbClr val="6A6A6A"/>
                </a:solidFill>
              </a:defRPr>
            </a:lvl1pPr>
            <a:lvl2pPr marL="457200" indent="0">
              <a:buNone/>
              <a:defRPr sz="1100">
                <a:solidFill>
                  <a:schemeClr val="bg1"/>
                </a:solidFill>
              </a:defRPr>
            </a:lvl2pPr>
            <a:lvl3pPr marL="914400" indent="0">
              <a:buNone/>
              <a:defRPr sz="105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269705120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r_Title an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28600"/>
            <a:ext cx="6858000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Media Placeholder 5"/>
          <p:cNvSpPr>
            <a:spLocks noGrp="1"/>
          </p:cNvSpPr>
          <p:nvPr>
            <p:ph type="media" sz="quarter" idx="11"/>
          </p:nvPr>
        </p:nvSpPr>
        <p:spPr>
          <a:xfrm>
            <a:off x="0" y="990600"/>
            <a:ext cx="9144000" cy="51054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media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33700" y="6096000"/>
            <a:ext cx="3276600" cy="3686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Click above to play video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5867400" y="6553200"/>
            <a:ext cx="3276600" cy="152400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2pPr marL="457200" indent="0">
              <a:buNone/>
              <a:defRPr sz="1100">
                <a:solidFill>
                  <a:schemeClr val="bg1"/>
                </a:solidFill>
              </a:defRPr>
            </a:lvl2pPr>
            <a:lvl3pPr marL="914400" indent="0">
              <a:buNone/>
              <a:defRPr sz="105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Video Credit Here</a:t>
            </a:r>
          </a:p>
        </p:txBody>
      </p:sp>
    </p:spTree>
    <p:extLst>
      <p:ext uri="{BB962C8B-B14F-4D97-AF65-F5344CB8AC3E}">
        <p14:creationId xmlns:p14="http://schemas.microsoft.com/office/powerpoint/2010/main" val="3461796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28">
          <p15:clr>
            <a:srgbClr val="FBAE40"/>
          </p15:clr>
        </p15:guide>
        <p15:guide id="3" pos="5136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_Title an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28600"/>
            <a:ext cx="6857999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Media Placeholder 5"/>
          <p:cNvSpPr>
            <a:spLocks noGrp="1"/>
          </p:cNvSpPr>
          <p:nvPr>
            <p:ph type="media" sz="quarter" idx="11"/>
          </p:nvPr>
        </p:nvSpPr>
        <p:spPr>
          <a:xfrm>
            <a:off x="0" y="990600"/>
            <a:ext cx="9144000" cy="51054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media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33700" y="6096000"/>
            <a:ext cx="3276600" cy="3686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Click above to play video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5867400" y="6553200"/>
            <a:ext cx="3276600" cy="152400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2pPr marL="457200" indent="0">
              <a:buNone/>
              <a:defRPr sz="1100">
                <a:solidFill>
                  <a:schemeClr val="bg1"/>
                </a:solidFill>
              </a:defRPr>
            </a:lvl2pPr>
            <a:lvl3pPr marL="914400" indent="0">
              <a:buNone/>
              <a:defRPr sz="105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Video Credit Here</a:t>
            </a:r>
          </a:p>
        </p:txBody>
      </p:sp>
    </p:spTree>
    <p:extLst>
      <p:ext uri="{BB962C8B-B14F-4D97-AF65-F5344CB8AC3E}">
        <p14:creationId xmlns:p14="http://schemas.microsoft.com/office/powerpoint/2010/main" val="79822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28">
          <p15:clr>
            <a:srgbClr val="FBAE40"/>
          </p15:clr>
        </p15:guide>
        <p15:guide id="3" pos="5136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r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243386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600" b="1" cap="all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743200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>
                <a:solidFill>
                  <a:srgbClr val="6A6A6A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6705600"/>
            <a:ext cx="3048000" cy="1524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116992893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243386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600" b="1" cap="all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743200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>
                <a:solidFill>
                  <a:srgbClr val="6A6A6A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6705600"/>
            <a:ext cx="3048000" cy="1524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242328780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r_Title Only (Title can be hidd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066800" y="228600"/>
            <a:ext cx="7010400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6705600"/>
            <a:ext cx="3048000" cy="1524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324488690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_Title Only (Title can be hidd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066800" y="228600"/>
            <a:ext cx="7010400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6705600"/>
            <a:ext cx="3048000" cy="1524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207874019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r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066800" y="228600"/>
            <a:ext cx="7010400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5626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6705600"/>
            <a:ext cx="3048000" cy="1524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23040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066800" y="228600"/>
            <a:ext cx="7010400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5626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6705600"/>
            <a:ext cx="3048000" cy="1524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3045897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r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066800" y="228600"/>
            <a:ext cx="7010400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14400"/>
            <a:ext cx="4038600" cy="561594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038600" cy="561594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6705600"/>
            <a:ext cx="3048000" cy="1524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25777832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066800" y="228600"/>
            <a:ext cx="7010400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14400"/>
            <a:ext cx="4038600" cy="561594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038600" cy="561594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6705600"/>
            <a:ext cx="3048000" cy="1524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221961246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r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066800" y="228600"/>
            <a:ext cx="7010400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960438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600200"/>
            <a:ext cx="4040188" cy="491220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960438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00200"/>
            <a:ext cx="4041775" cy="491220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6705600"/>
            <a:ext cx="3048000" cy="1524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366063532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066800" y="228600"/>
            <a:ext cx="7010400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960438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600200"/>
            <a:ext cx="4040188" cy="4912202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960438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00200"/>
            <a:ext cx="4041775" cy="491220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6705600"/>
            <a:ext cx="3048000" cy="1524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93961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r_Content with Left Side-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04800"/>
            <a:ext cx="3008313" cy="838200"/>
          </a:xfrm>
          <a:prstGeom prst="rect">
            <a:avLst/>
          </a:prstGeom>
        </p:spPr>
        <p:txBody>
          <a:bodyPr anchor="b"/>
          <a:lstStyle>
            <a:lvl1pPr algn="l">
              <a:defRPr sz="1800" b="1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143000"/>
            <a:ext cx="3008313" cy="533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304800"/>
            <a:ext cx="5111751" cy="617981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6705600"/>
            <a:ext cx="3048000" cy="1524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232080794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_Content with Left Side-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04800"/>
            <a:ext cx="3008313" cy="838200"/>
          </a:xfrm>
          <a:prstGeom prst="rect">
            <a:avLst/>
          </a:prstGeom>
        </p:spPr>
        <p:txBody>
          <a:bodyPr anchor="b"/>
          <a:lstStyle>
            <a:lvl1pPr algn="l">
              <a:defRPr sz="18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143000"/>
            <a:ext cx="3008313" cy="533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304800"/>
            <a:ext cx="5111751" cy="617981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6705600"/>
            <a:ext cx="3048000" cy="1524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213587828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r_Content with Right Side-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78487" y="304800"/>
            <a:ext cx="3008313" cy="838200"/>
          </a:xfrm>
          <a:prstGeom prst="rect">
            <a:avLst/>
          </a:prstGeom>
        </p:spPr>
        <p:txBody>
          <a:bodyPr anchor="b"/>
          <a:lstStyle>
            <a:lvl1pPr algn="l">
              <a:defRPr sz="1800" b="1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78487" y="1143000"/>
            <a:ext cx="3008313" cy="533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5111751" cy="617981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6705600"/>
            <a:ext cx="3048000" cy="1524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360595971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_Content with Right Side-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78487" y="304800"/>
            <a:ext cx="3008313" cy="838200"/>
          </a:xfrm>
          <a:prstGeom prst="rect">
            <a:avLst/>
          </a:prstGeom>
        </p:spPr>
        <p:txBody>
          <a:bodyPr anchor="b"/>
          <a:lstStyle>
            <a:lvl1pPr algn="l">
              <a:defRPr sz="18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78487" y="1143000"/>
            <a:ext cx="3008313" cy="533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5111751" cy="617981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6705600"/>
            <a:ext cx="3048000" cy="1524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69452301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r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5253037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400" b="1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5895975"/>
            <a:ext cx="5486400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28700" y="228600"/>
            <a:ext cx="7086600" cy="49446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6705600"/>
            <a:ext cx="3048000" cy="1524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422558541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5253037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4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5895975"/>
            <a:ext cx="5486400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28700" y="228600"/>
            <a:ext cx="7086600" cy="49446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6705600"/>
            <a:ext cx="3048000" cy="1524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401719802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r_Title an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315200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Media Placeholder 5"/>
          <p:cNvSpPr>
            <a:spLocks noGrp="1"/>
          </p:cNvSpPr>
          <p:nvPr>
            <p:ph type="media" sz="quarter" idx="11"/>
          </p:nvPr>
        </p:nvSpPr>
        <p:spPr>
          <a:xfrm>
            <a:off x="0" y="1066799"/>
            <a:ext cx="9144000" cy="531595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media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33700" y="6382757"/>
            <a:ext cx="3276600" cy="3686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Click above to play video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6096000" y="6705600"/>
            <a:ext cx="3048000" cy="1524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</a:lstStyle>
          <a:p>
            <a:pPr lvl="0"/>
            <a:r>
              <a:rPr lang="en-US" dirty="0"/>
              <a:t>Insert video Credit Here</a:t>
            </a:r>
          </a:p>
        </p:txBody>
      </p:sp>
    </p:spTree>
    <p:extLst>
      <p:ext uri="{BB962C8B-B14F-4D97-AF65-F5344CB8AC3E}">
        <p14:creationId xmlns:p14="http://schemas.microsoft.com/office/powerpoint/2010/main" val="1337509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28">
          <p15:clr>
            <a:srgbClr val="FBAE40"/>
          </p15:clr>
        </p15:guide>
        <p15:guide id="3" pos="5136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lor_Title an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315200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Media Placeholder 5"/>
          <p:cNvSpPr>
            <a:spLocks noGrp="1"/>
          </p:cNvSpPr>
          <p:nvPr>
            <p:ph type="media" sz="quarter" idx="11"/>
          </p:nvPr>
        </p:nvSpPr>
        <p:spPr>
          <a:xfrm>
            <a:off x="0" y="1066799"/>
            <a:ext cx="9144000" cy="531595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media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33700" y="6382757"/>
            <a:ext cx="3276600" cy="3686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Click above to play video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6096000" y="6705600"/>
            <a:ext cx="3048000" cy="1524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</a:lstStyle>
          <a:p>
            <a:pPr lvl="0"/>
            <a:r>
              <a:rPr lang="en-US" dirty="0"/>
              <a:t>Insert video Credit Here</a:t>
            </a:r>
          </a:p>
        </p:txBody>
      </p:sp>
    </p:spTree>
    <p:extLst>
      <p:ext uri="{BB962C8B-B14F-4D97-AF65-F5344CB8AC3E}">
        <p14:creationId xmlns:p14="http://schemas.microsoft.com/office/powerpoint/2010/main" val="759494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28">
          <p15:clr>
            <a:srgbClr val="FBAE40"/>
          </p15:clr>
        </p15:guide>
        <p15:guide id="3" pos="5136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Subtitl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2766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429000"/>
            <a:ext cx="5105400" cy="609600"/>
          </a:xfrm>
          <a:prstGeom prst="rect">
            <a:avLst/>
          </a:prstGeom>
          <a:effectLst/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228600" y="4114800"/>
            <a:ext cx="5105400" cy="685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200" b="0">
                <a:solidFill>
                  <a:schemeClr val="bg1"/>
                </a:solidFill>
                <a:latin typeface="+mn-lt"/>
              </a:defRPr>
            </a:lvl2pPr>
            <a:lvl3pPr marL="914400" indent="0">
              <a:buNone/>
              <a:defRPr sz="2200" b="0"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 sz="2200" b="0"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 sz="2200" b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6553199"/>
            <a:ext cx="3048000" cy="16192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332521539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Subtitl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429000" y="34290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33800" y="3581400"/>
            <a:ext cx="5181600" cy="609600"/>
          </a:xfrm>
          <a:prstGeom prst="rect">
            <a:avLst/>
          </a:prstGeom>
          <a:effectLst/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3733800" y="4260273"/>
            <a:ext cx="5181600" cy="69272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200" b="0">
                <a:solidFill>
                  <a:schemeClr val="bg1"/>
                </a:solidFill>
                <a:latin typeface="+mn-lt"/>
              </a:defRPr>
            </a:lvl1pPr>
            <a:lvl2pPr marL="457200" indent="0" algn="r">
              <a:buNone/>
              <a:defRPr sz="2200" b="0">
                <a:solidFill>
                  <a:schemeClr val="bg1"/>
                </a:solidFill>
                <a:latin typeface="+mn-lt"/>
              </a:defRPr>
            </a:lvl2pPr>
            <a:lvl3pPr marL="914400" indent="0" algn="r">
              <a:buNone/>
              <a:defRPr sz="2200" b="0">
                <a:solidFill>
                  <a:schemeClr val="bg1"/>
                </a:solidFill>
                <a:latin typeface="+mn-lt"/>
              </a:defRPr>
            </a:lvl3pPr>
            <a:lvl4pPr marL="1371600" indent="0" algn="r">
              <a:buNone/>
              <a:defRPr sz="2200" b="0">
                <a:solidFill>
                  <a:schemeClr val="bg1"/>
                </a:solidFill>
                <a:latin typeface="+mn-lt"/>
              </a:defRPr>
            </a:lvl4pPr>
            <a:lvl5pPr marL="1828800" indent="0" algn="r">
              <a:buNone/>
              <a:defRPr sz="2200" b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6553199"/>
            <a:ext cx="3048000" cy="16192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285542512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-Only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4290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581400"/>
            <a:ext cx="5105400" cy="1371600"/>
          </a:xfrm>
          <a:prstGeom prst="rect">
            <a:avLst/>
          </a:prstGeom>
          <a:effectLst/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6553199"/>
            <a:ext cx="3048000" cy="16192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369591206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-Only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429000" y="34290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33800" y="3581400"/>
            <a:ext cx="5181600" cy="1371600"/>
          </a:xfrm>
          <a:prstGeom prst="rect">
            <a:avLst/>
          </a:prstGeom>
          <a:effectLst/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6553199"/>
            <a:ext cx="3048000" cy="16192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425824648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r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276725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600" b="1" cap="all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776539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>
                <a:solidFill>
                  <a:srgbClr val="6A6A6A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5867400" y="6705600"/>
            <a:ext cx="3276600" cy="152400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800">
                <a:solidFill>
                  <a:schemeClr val="bg1"/>
                </a:solidFill>
              </a:defRPr>
            </a:lvl1pPr>
            <a:lvl2pPr marL="457200" indent="0">
              <a:buNone/>
              <a:defRPr sz="1100">
                <a:solidFill>
                  <a:schemeClr val="bg1"/>
                </a:solidFill>
              </a:defRPr>
            </a:lvl2pPr>
            <a:lvl3pPr marL="914400" indent="0">
              <a:buNone/>
              <a:defRPr sz="105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142879293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276725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600" b="1" cap="all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776539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>
                <a:solidFill>
                  <a:srgbClr val="6A6A6A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5867400" y="6705600"/>
            <a:ext cx="3276600" cy="152400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800">
                <a:solidFill>
                  <a:schemeClr val="bg1"/>
                </a:solidFill>
              </a:defRPr>
            </a:lvl1pPr>
            <a:lvl2pPr marL="457200" indent="0">
              <a:buNone/>
              <a:defRPr sz="1100">
                <a:solidFill>
                  <a:schemeClr val="bg1"/>
                </a:solidFill>
              </a:defRPr>
            </a:lvl2pPr>
            <a:lvl3pPr marL="914400" indent="0">
              <a:buNone/>
              <a:defRPr sz="105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8441063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r_Title Only (Title can be hidd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066800" y="228600"/>
            <a:ext cx="7010400" cy="1069848"/>
          </a:xfrm>
          <a:prstGeom prst="rect">
            <a:avLst/>
          </a:prstGeom>
        </p:spPr>
        <p:txBody>
          <a:bodyPr anchor="ctr"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5867400" y="6705600"/>
            <a:ext cx="3276600" cy="152400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800">
                <a:solidFill>
                  <a:schemeClr val="bg1"/>
                </a:solidFill>
              </a:defRPr>
            </a:lvl1pPr>
            <a:lvl2pPr marL="457200" indent="0">
              <a:buNone/>
              <a:defRPr sz="1100">
                <a:solidFill>
                  <a:schemeClr val="bg1"/>
                </a:solidFill>
              </a:defRPr>
            </a:lvl2pPr>
            <a:lvl3pPr marL="914400" indent="0">
              <a:buNone/>
              <a:defRPr sz="105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40648977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28">
          <p15:clr>
            <a:srgbClr val="FBAE40"/>
          </p15:clr>
        </p15:guide>
        <p15:guide id="3" pos="5184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_Title Only (Title can be hidd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066800" y="228600"/>
            <a:ext cx="7010400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5867400" y="6705600"/>
            <a:ext cx="3276600" cy="152400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800">
                <a:solidFill>
                  <a:schemeClr val="bg1"/>
                </a:solidFill>
              </a:defRPr>
            </a:lvl1pPr>
            <a:lvl2pPr marL="457200" indent="0">
              <a:buNone/>
              <a:defRPr sz="1100">
                <a:solidFill>
                  <a:schemeClr val="bg1"/>
                </a:solidFill>
              </a:defRPr>
            </a:lvl2pPr>
            <a:lvl3pPr marL="914400" indent="0">
              <a:buNone/>
              <a:defRPr sz="105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7293809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28">
          <p15:clr>
            <a:srgbClr val="FBAE40"/>
          </p15:clr>
        </p15:guide>
        <p15:guide id="3" pos="5184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r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315200" cy="1069848"/>
          </a:xfrm>
          <a:prstGeom prst="rect">
            <a:avLst/>
          </a:prstGeom>
        </p:spPr>
        <p:txBody>
          <a:bodyPr anchor="ctr"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495300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2400"/>
              </a:spcBef>
              <a:buNone/>
              <a:defRPr sz="2800"/>
            </a:lvl1pPr>
            <a:lvl2pPr marL="285750" indent="-285750">
              <a:buFont typeface="Arial" panose="020B0604020202020204" pitchFamily="34" charset="0"/>
              <a:buChar char="•"/>
              <a:defRPr sz="2400"/>
            </a:lvl2pPr>
            <a:lvl3pPr marL="690563" indent="-228600">
              <a:defRPr sz="2000"/>
            </a:lvl3pPr>
            <a:lvl4pPr marL="1027113" indent="-228600">
              <a:buFont typeface="Arial" panose="020B0604020202020204" pitchFamily="34" charset="0"/>
              <a:buChar char="•"/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5867400" y="6705600"/>
            <a:ext cx="3276600" cy="152400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800">
                <a:solidFill>
                  <a:schemeClr val="bg1"/>
                </a:solidFill>
              </a:defRPr>
            </a:lvl1pPr>
            <a:lvl2pPr marL="457200" indent="0">
              <a:buNone/>
              <a:defRPr sz="1100">
                <a:solidFill>
                  <a:schemeClr val="bg1"/>
                </a:solidFill>
              </a:defRPr>
            </a:lvl2pPr>
            <a:lvl3pPr marL="914400" indent="0">
              <a:buNone/>
              <a:defRPr sz="105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37748671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28">
          <p15:clr>
            <a:srgbClr val="FBAE40"/>
          </p15:clr>
        </p15:guide>
        <p15:guide id="3" pos="5136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315200" cy="609600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19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5867400" y="6705600"/>
            <a:ext cx="3276600" cy="152400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800">
                <a:solidFill>
                  <a:schemeClr val="bg1"/>
                </a:solidFill>
              </a:defRPr>
            </a:lvl1pPr>
            <a:lvl2pPr marL="457200" indent="0">
              <a:buNone/>
              <a:defRPr sz="1100">
                <a:solidFill>
                  <a:schemeClr val="bg1"/>
                </a:solidFill>
              </a:defRPr>
            </a:lvl2pPr>
            <a:lvl3pPr marL="914400" indent="0">
              <a:buNone/>
              <a:defRPr sz="105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1498388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r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066800" y="228600"/>
            <a:ext cx="7010400" cy="1069848"/>
          </a:xfrm>
          <a:prstGeom prst="rect">
            <a:avLst/>
          </a:prstGeom>
        </p:spPr>
        <p:txBody>
          <a:bodyPr anchor="ctr"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95604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95604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5867400" y="6705600"/>
            <a:ext cx="3276600" cy="152400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800">
                <a:solidFill>
                  <a:schemeClr val="bg1"/>
                </a:solidFill>
              </a:defRPr>
            </a:lvl1pPr>
            <a:lvl2pPr marL="457200" indent="0">
              <a:buNone/>
              <a:defRPr sz="1100">
                <a:solidFill>
                  <a:schemeClr val="bg1"/>
                </a:solidFill>
              </a:defRPr>
            </a:lvl2pPr>
            <a:lvl3pPr marL="914400" indent="0">
              <a:buNone/>
              <a:defRPr sz="105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269185591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066800" y="228600"/>
            <a:ext cx="7010400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5410201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5410201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5867400" y="6705600"/>
            <a:ext cx="3276600" cy="152400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800">
                <a:solidFill>
                  <a:schemeClr val="bg1"/>
                </a:solidFill>
              </a:defRPr>
            </a:lvl1pPr>
            <a:lvl2pPr marL="457200" indent="0">
              <a:buNone/>
              <a:defRPr sz="1100">
                <a:solidFill>
                  <a:schemeClr val="bg1"/>
                </a:solidFill>
              </a:defRPr>
            </a:lvl2pPr>
            <a:lvl3pPr marL="914400" indent="0">
              <a:buNone/>
              <a:defRPr sz="105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414792020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r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066800" y="228600"/>
            <a:ext cx="7010400" cy="1069848"/>
          </a:xfrm>
          <a:prstGeom prst="rect">
            <a:avLst/>
          </a:prstGeom>
        </p:spPr>
        <p:txBody>
          <a:bodyPr anchor="ctr"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60020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239962"/>
            <a:ext cx="4040188" cy="431323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60020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239962"/>
            <a:ext cx="4041775" cy="431323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5867400" y="6705600"/>
            <a:ext cx="3276600" cy="152400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800">
                <a:solidFill>
                  <a:schemeClr val="bg1"/>
                </a:solidFill>
              </a:defRPr>
            </a:lvl1pPr>
            <a:lvl2pPr marL="457200" indent="0">
              <a:buNone/>
              <a:defRPr sz="1100">
                <a:solidFill>
                  <a:schemeClr val="bg1"/>
                </a:solidFill>
              </a:defRPr>
            </a:lvl2pPr>
            <a:lvl3pPr marL="914400" indent="0">
              <a:buNone/>
              <a:defRPr sz="105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249291764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066800" y="228600"/>
            <a:ext cx="7010400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14300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28800"/>
            <a:ext cx="4040188" cy="47244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4300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28800"/>
            <a:ext cx="4041775" cy="47244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5867400" y="6705600"/>
            <a:ext cx="3276600" cy="152400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800">
                <a:solidFill>
                  <a:schemeClr val="bg1"/>
                </a:solidFill>
              </a:defRPr>
            </a:lvl1pPr>
            <a:lvl2pPr marL="457200" indent="0">
              <a:buNone/>
              <a:defRPr sz="1100">
                <a:solidFill>
                  <a:schemeClr val="bg1"/>
                </a:solidFill>
              </a:defRPr>
            </a:lvl2pPr>
            <a:lvl3pPr marL="914400" indent="0">
              <a:buNone/>
              <a:defRPr sz="105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219673563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r_Content with Left Side-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04800"/>
            <a:ext cx="3008313" cy="838200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143000"/>
            <a:ext cx="3008313" cy="533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7400" y="685800"/>
            <a:ext cx="6629400" cy="579729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6678413"/>
            <a:ext cx="3048000" cy="17958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157277228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_Content with Left Side-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04800"/>
            <a:ext cx="3008313" cy="838200"/>
          </a:xfrm>
          <a:prstGeom prst="rect">
            <a:avLst/>
          </a:prstGeom>
        </p:spPr>
        <p:txBody>
          <a:bodyPr anchor="b"/>
          <a:lstStyle>
            <a:lvl1pPr algn="l">
              <a:defRPr sz="18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143000"/>
            <a:ext cx="3008313" cy="533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304800"/>
            <a:ext cx="5111751" cy="617981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6678413"/>
            <a:ext cx="3048000" cy="17958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158921517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r_Content with Right Side-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78487" y="304800"/>
            <a:ext cx="3008313" cy="838200"/>
          </a:xfrm>
          <a:prstGeom prst="rect">
            <a:avLst/>
          </a:prstGeom>
        </p:spPr>
        <p:txBody>
          <a:bodyPr anchor="b"/>
          <a:lstStyle>
            <a:lvl1pPr algn="l">
              <a:defRPr sz="1800" b="1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78487" y="1143000"/>
            <a:ext cx="3008313" cy="533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5111751" cy="617981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6678413"/>
            <a:ext cx="3048000" cy="17958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60299987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_Content with Right Side-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78487" y="304800"/>
            <a:ext cx="3008313" cy="838200"/>
          </a:xfrm>
          <a:prstGeom prst="rect">
            <a:avLst/>
          </a:prstGeom>
        </p:spPr>
        <p:txBody>
          <a:bodyPr anchor="b"/>
          <a:lstStyle>
            <a:lvl1pPr algn="l">
              <a:defRPr sz="18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78487" y="1143000"/>
            <a:ext cx="3008313" cy="533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5111751" cy="617981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6678413"/>
            <a:ext cx="3048000" cy="17958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170437771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r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5253037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400" b="1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5895975"/>
            <a:ext cx="5486400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28700" y="228600"/>
            <a:ext cx="7086600" cy="49446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6678413"/>
            <a:ext cx="3048000" cy="17958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266956876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5253037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4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5895975"/>
            <a:ext cx="5486400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28700" y="228600"/>
            <a:ext cx="7086600" cy="49446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6678413"/>
            <a:ext cx="3048000" cy="17958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218038504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r_Title an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315200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Media Placeholder 5"/>
          <p:cNvSpPr>
            <a:spLocks noGrp="1"/>
          </p:cNvSpPr>
          <p:nvPr>
            <p:ph type="media" sz="quarter" idx="11"/>
          </p:nvPr>
        </p:nvSpPr>
        <p:spPr>
          <a:xfrm>
            <a:off x="0" y="990600"/>
            <a:ext cx="9144000" cy="54102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media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33700" y="6382757"/>
            <a:ext cx="3276600" cy="3686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Click above to play video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5867400" y="6705600"/>
            <a:ext cx="3276600" cy="152400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800">
                <a:solidFill>
                  <a:schemeClr val="bg1"/>
                </a:solidFill>
              </a:defRPr>
            </a:lvl1pPr>
            <a:lvl2pPr marL="457200" indent="0">
              <a:buNone/>
              <a:defRPr sz="1100">
                <a:solidFill>
                  <a:schemeClr val="bg1"/>
                </a:solidFill>
              </a:defRPr>
            </a:lvl2pPr>
            <a:lvl3pPr marL="914400" indent="0">
              <a:buNone/>
              <a:defRPr sz="105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Video Credit Here</a:t>
            </a:r>
          </a:p>
        </p:txBody>
      </p:sp>
    </p:spTree>
    <p:extLst>
      <p:ext uri="{BB962C8B-B14F-4D97-AF65-F5344CB8AC3E}">
        <p14:creationId xmlns:p14="http://schemas.microsoft.com/office/powerpoint/2010/main" val="3078923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28">
          <p15:clr>
            <a:srgbClr val="FBAE40"/>
          </p15:clr>
        </p15:guide>
        <p15:guide id="3" pos="5136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_Title an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315200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Media Placeholder 5"/>
          <p:cNvSpPr>
            <a:spLocks noGrp="1"/>
          </p:cNvSpPr>
          <p:nvPr>
            <p:ph type="media" sz="quarter" idx="11"/>
          </p:nvPr>
        </p:nvSpPr>
        <p:spPr>
          <a:xfrm>
            <a:off x="0" y="990600"/>
            <a:ext cx="9144000" cy="54102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media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33700" y="6382757"/>
            <a:ext cx="3276600" cy="3686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Click above to play video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5867400" y="6705600"/>
            <a:ext cx="3276600" cy="152400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800">
                <a:solidFill>
                  <a:schemeClr val="bg1"/>
                </a:solidFill>
              </a:defRPr>
            </a:lvl1pPr>
            <a:lvl2pPr marL="457200" indent="0">
              <a:buNone/>
              <a:defRPr sz="1100">
                <a:solidFill>
                  <a:schemeClr val="bg1"/>
                </a:solidFill>
              </a:defRPr>
            </a:lvl2pPr>
            <a:lvl3pPr marL="914400" indent="0">
              <a:buNone/>
              <a:defRPr sz="105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Video Credit Here</a:t>
            </a:r>
          </a:p>
        </p:txBody>
      </p:sp>
    </p:spTree>
    <p:extLst>
      <p:ext uri="{BB962C8B-B14F-4D97-AF65-F5344CB8AC3E}">
        <p14:creationId xmlns:p14="http://schemas.microsoft.com/office/powerpoint/2010/main" val="877978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28">
          <p15:clr>
            <a:srgbClr val="FBAE40"/>
          </p15:clr>
        </p15:guide>
        <p15:guide id="3" pos="5136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Subtitl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98648" y="3429000"/>
            <a:ext cx="6245352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76600" y="3581400"/>
            <a:ext cx="5638800" cy="609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3276600" y="4260273"/>
            <a:ext cx="5638800" cy="69272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200" b="0">
                <a:solidFill>
                  <a:schemeClr val="bg1"/>
                </a:solidFill>
                <a:latin typeface="+mn-lt"/>
              </a:defRPr>
            </a:lvl1pPr>
            <a:lvl2pPr marL="457200" indent="0" algn="r">
              <a:buNone/>
              <a:defRPr sz="2200" b="0">
                <a:solidFill>
                  <a:schemeClr val="bg1"/>
                </a:solidFill>
                <a:latin typeface="+mn-lt"/>
              </a:defRPr>
            </a:lvl2pPr>
            <a:lvl3pPr marL="914400" indent="0" algn="r">
              <a:buNone/>
              <a:defRPr sz="2200" b="0">
                <a:solidFill>
                  <a:schemeClr val="bg1"/>
                </a:solidFill>
                <a:latin typeface="+mn-lt"/>
              </a:defRPr>
            </a:lvl3pPr>
            <a:lvl4pPr marL="1371600" indent="0" algn="r">
              <a:buNone/>
              <a:defRPr sz="2200" b="0">
                <a:solidFill>
                  <a:schemeClr val="bg1"/>
                </a:solidFill>
                <a:latin typeface="+mn-lt"/>
              </a:defRPr>
            </a:lvl4pPr>
            <a:lvl5pPr marL="1828800" indent="0" algn="r">
              <a:buNone/>
              <a:defRPr sz="2200" b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6486525"/>
            <a:ext cx="3048000" cy="2286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223328097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lor_Picture with Caption and Jump to Long Descr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5253037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400" b="1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5895975"/>
            <a:ext cx="5486400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28700" y="228600"/>
            <a:ext cx="7086600" cy="49446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6678413"/>
            <a:ext cx="3048000" cy="17958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Photo Credit Here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3200400" y="6505575"/>
            <a:ext cx="2743200" cy="1728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800" baseline="0"/>
            </a:lvl1pPr>
            <a:lvl5pPr>
              <a:defRPr/>
            </a:lvl5pPr>
          </a:lstStyle>
          <a:p>
            <a:pPr lvl="0"/>
            <a:r>
              <a:rPr lang="en-US" sz="800" dirty="0"/>
              <a:t>Jump to long image description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83637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NY CONTENT with Caption and Jump to Long Descr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5253037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400" b="1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5895975"/>
            <a:ext cx="5486400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6678413"/>
            <a:ext cx="3048000" cy="17958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Photo Credit Here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3200400" y="6505575"/>
            <a:ext cx="2743200" cy="1728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800" baseline="0"/>
            </a:lvl1pPr>
            <a:lvl5pPr>
              <a:defRPr/>
            </a:lvl5pPr>
          </a:lstStyle>
          <a:p>
            <a:pPr lvl="0"/>
            <a:r>
              <a:rPr lang="en-US" sz="800" dirty="0"/>
              <a:t>Jump to long image description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DC7D30B-50D1-41C4-BDFF-C88C5548EF5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28700" y="228600"/>
            <a:ext cx="7086600" cy="49450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7068585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lack_Title and Content with Jump to Long Image Descr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315200" cy="609600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19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5867400" y="6705600"/>
            <a:ext cx="3276600" cy="152400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800">
                <a:solidFill>
                  <a:schemeClr val="bg1"/>
                </a:solidFill>
              </a:defRPr>
            </a:lvl1pPr>
            <a:lvl2pPr marL="457200" indent="0">
              <a:buNone/>
              <a:defRPr sz="1100">
                <a:solidFill>
                  <a:schemeClr val="bg1"/>
                </a:solidFill>
              </a:defRPr>
            </a:lvl2pPr>
            <a:lvl3pPr marL="914400" indent="0">
              <a:buNone/>
              <a:defRPr sz="105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3200400" y="6510528"/>
            <a:ext cx="2743200" cy="17373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800" baseline="0"/>
            </a:lvl1pPr>
          </a:lstStyle>
          <a:p>
            <a:pPr lvl="0"/>
            <a:r>
              <a:rPr lang="en-US" sz="800" dirty="0"/>
              <a:t>Jump back to slide containing original image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302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CIAL image and content with Caption and Jump to Long Descr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5253037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400" b="1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5895975"/>
            <a:ext cx="5486400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6678413"/>
            <a:ext cx="3048000" cy="17958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Photo Credit Here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3200400" y="6505575"/>
            <a:ext cx="2743200" cy="1728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800" baseline="0"/>
            </a:lvl1pPr>
            <a:lvl5pPr>
              <a:defRPr/>
            </a:lvl5pPr>
          </a:lstStyle>
          <a:p>
            <a:pPr lvl="0"/>
            <a:r>
              <a:rPr lang="en-US" sz="800" dirty="0"/>
              <a:t>Jump to long image description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DC7D30B-50D1-41C4-BDFF-C88C5548EF5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28700" y="2756848"/>
            <a:ext cx="7086600" cy="241681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8B00638-6B25-412D-9B15-43E0980F429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28700" y="395288"/>
            <a:ext cx="7086600" cy="2362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90538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Subtitl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5720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4724400"/>
            <a:ext cx="5105400" cy="609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6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228600" y="5410200"/>
            <a:ext cx="5105400" cy="685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200" b="0">
                <a:solidFill>
                  <a:schemeClr val="bg1"/>
                </a:solidFill>
                <a:latin typeface="+mn-lt"/>
              </a:defRPr>
            </a:lvl2pPr>
            <a:lvl3pPr marL="914400" indent="0">
              <a:buNone/>
              <a:defRPr sz="2200" b="0"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 sz="2200" b="0"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 sz="2200" b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5867400" y="6705600"/>
            <a:ext cx="3276600" cy="152400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800">
                <a:solidFill>
                  <a:srgbClr val="6A6A6A"/>
                </a:solidFill>
                <a:latin typeface="+mn-lt"/>
              </a:defRPr>
            </a:lvl1pPr>
            <a:lvl2pPr marL="457200" indent="0">
              <a:buNone/>
              <a:defRPr sz="1100">
                <a:solidFill>
                  <a:schemeClr val="bg1"/>
                </a:solidFill>
              </a:defRPr>
            </a:lvl2pPr>
            <a:lvl3pPr marL="914400" indent="0">
              <a:buNone/>
              <a:defRPr sz="105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5089047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Subtitl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429000" y="45720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33800" y="4724400"/>
            <a:ext cx="5181600" cy="609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algn="r">
              <a:defRPr sz="36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3733800" y="5403273"/>
            <a:ext cx="5181600" cy="69272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200" b="0">
                <a:solidFill>
                  <a:schemeClr val="bg1"/>
                </a:solidFill>
                <a:latin typeface="+mn-lt"/>
              </a:defRPr>
            </a:lvl1pPr>
            <a:lvl2pPr marL="457200" indent="0" algn="r">
              <a:buNone/>
              <a:defRPr sz="2200" b="0">
                <a:solidFill>
                  <a:schemeClr val="bg1"/>
                </a:solidFill>
                <a:latin typeface="+mn-lt"/>
              </a:defRPr>
            </a:lvl2pPr>
            <a:lvl3pPr marL="914400" indent="0" algn="r">
              <a:buNone/>
              <a:defRPr sz="2200" b="0">
                <a:solidFill>
                  <a:schemeClr val="bg1"/>
                </a:solidFill>
                <a:latin typeface="+mn-lt"/>
              </a:defRPr>
            </a:lvl3pPr>
            <a:lvl4pPr marL="1371600" indent="0" algn="r">
              <a:buNone/>
              <a:defRPr sz="2200" b="0">
                <a:solidFill>
                  <a:schemeClr val="bg1"/>
                </a:solidFill>
                <a:latin typeface="+mn-lt"/>
              </a:defRPr>
            </a:lvl4pPr>
            <a:lvl5pPr marL="1828800" indent="0" algn="r">
              <a:buNone/>
              <a:defRPr sz="2200" b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5867400" y="6705600"/>
            <a:ext cx="3276600" cy="152400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800">
                <a:solidFill>
                  <a:srgbClr val="6A6A6A"/>
                </a:solidFill>
                <a:latin typeface="+mn-lt"/>
              </a:defRPr>
            </a:lvl1pPr>
            <a:lvl2pPr marL="457200" indent="0">
              <a:buNone/>
              <a:defRPr sz="1100">
                <a:solidFill>
                  <a:schemeClr val="bg1"/>
                </a:solidFill>
              </a:defRPr>
            </a:lvl2pPr>
            <a:lvl3pPr marL="914400" indent="0">
              <a:buNone/>
              <a:defRPr sz="105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237400218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-Only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5720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4724400"/>
            <a:ext cx="5105400" cy="1371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6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5867400" y="6705600"/>
            <a:ext cx="3276600" cy="152400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800">
                <a:solidFill>
                  <a:srgbClr val="6A6A6A"/>
                </a:solidFill>
                <a:latin typeface="+mn-lt"/>
              </a:defRPr>
            </a:lvl1pPr>
            <a:lvl2pPr marL="457200" indent="0">
              <a:buNone/>
              <a:defRPr sz="1100">
                <a:solidFill>
                  <a:schemeClr val="bg1"/>
                </a:solidFill>
              </a:defRPr>
            </a:lvl2pPr>
            <a:lvl3pPr marL="914400" indent="0">
              <a:buNone/>
              <a:defRPr sz="105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140962256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-Only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429000" y="45720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33800" y="4724400"/>
            <a:ext cx="5181600" cy="1371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6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5867400" y="6705600"/>
            <a:ext cx="3276600" cy="152400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800">
                <a:solidFill>
                  <a:srgbClr val="6A6A6A"/>
                </a:solidFill>
                <a:latin typeface="+mn-lt"/>
              </a:defRPr>
            </a:lvl1pPr>
            <a:lvl2pPr marL="457200" indent="0">
              <a:buNone/>
              <a:defRPr sz="1100">
                <a:solidFill>
                  <a:schemeClr val="bg1"/>
                </a:solidFill>
              </a:defRPr>
            </a:lvl2pPr>
            <a:lvl3pPr marL="914400" indent="0">
              <a:buNone/>
              <a:defRPr sz="105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368760899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Subtitl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5720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4724400"/>
            <a:ext cx="5105400" cy="609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6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228600" y="5410200"/>
            <a:ext cx="5105400" cy="685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200" b="0">
                <a:solidFill>
                  <a:schemeClr val="bg1"/>
                </a:solidFill>
                <a:latin typeface="+mn-lt"/>
              </a:defRPr>
            </a:lvl2pPr>
            <a:lvl3pPr marL="914400" indent="0">
              <a:buNone/>
              <a:defRPr sz="2200" b="0"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 sz="2200" b="0"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 sz="2200" b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5867400" y="6705600"/>
            <a:ext cx="3276600" cy="152400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8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100">
                <a:solidFill>
                  <a:schemeClr val="bg1"/>
                </a:solidFill>
              </a:defRPr>
            </a:lvl2pPr>
            <a:lvl3pPr marL="914400" indent="0">
              <a:buNone/>
              <a:defRPr sz="105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315955061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Subtitl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429000" y="45720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33800" y="4724400"/>
            <a:ext cx="5181600" cy="609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algn="r">
              <a:defRPr sz="36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3733800" y="5403273"/>
            <a:ext cx="5181600" cy="69272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200" b="0">
                <a:solidFill>
                  <a:schemeClr val="bg1"/>
                </a:solidFill>
                <a:latin typeface="+mn-lt"/>
              </a:defRPr>
            </a:lvl1pPr>
            <a:lvl2pPr marL="457200" indent="0" algn="r">
              <a:buNone/>
              <a:defRPr sz="2200" b="0">
                <a:solidFill>
                  <a:schemeClr val="bg1"/>
                </a:solidFill>
                <a:latin typeface="+mn-lt"/>
              </a:defRPr>
            </a:lvl2pPr>
            <a:lvl3pPr marL="914400" indent="0" algn="r">
              <a:buNone/>
              <a:defRPr sz="2200" b="0">
                <a:solidFill>
                  <a:schemeClr val="bg1"/>
                </a:solidFill>
                <a:latin typeface="+mn-lt"/>
              </a:defRPr>
            </a:lvl3pPr>
            <a:lvl4pPr marL="1371600" indent="0" algn="r">
              <a:buNone/>
              <a:defRPr sz="2200" b="0">
                <a:solidFill>
                  <a:schemeClr val="bg1"/>
                </a:solidFill>
                <a:latin typeface="+mn-lt"/>
              </a:defRPr>
            </a:lvl4pPr>
            <a:lvl5pPr marL="1828800" indent="0" algn="r">
              <a:buNone/>
              <a:defRPr sz="2200" b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5867400" y="6705600"/>
            <a:ext cx="3276600" cy="152400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8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100">
                <a:solidFill>
                  <a:schemeClr val="bg1"/>
                </a:solidFill>
              </a:defRPr>
            </a:lvl2pPr>
            <a:lvl3pPr marL="914400" indent="0">
              <a:buNone/>
              <a:defRPr sz="105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369336905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-Only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5720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4724400"/>
            <a:ext cx="5105400" cy="1371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6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5867400" y="6705600"/>
            <a:ext cx="3276600" cy="152400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8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100">
                <a:solidFill>
                  <a:schemeClr val="bg1"/>
                </a:solidFill>
              </a:defRPr>
            </a:lvl2pPr>
            <a:lvl3pPr marL="914400" indent="0">
              <a:buNone/>
              <a:defRPr sz="105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191610901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-Only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429000" y="45720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33800" y="4724400"/>
            <a:ext cx="5181600" cy="1371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6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5867400" y="6705600"/>
            <a:ext cx="3276600" cy="152400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8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100">
                <a:solidFill>
                  <a:schemeClr val="bg1"/>
                </a:solidFill>
              </a:defRPr>
            </a:lvl2pPr>
            <a:lvl3pPr marL="914400" indent="0">
              <a:buNone/>
              <a:defRPr sz="1050">
                <a:solidFill>
                  <a:schemeClr val="bg1"/>
                </a:solidFill>
              </a:defRPr>
            </a:lvl3pPr>
            <a:lvl4pPr marL="1371600" indent="0">
              <a:buNone/>
              <a:defRPr sz="1000">
                <a:solidFill>
                  <a:schemeClr val="bg1"/>
                </a:solidFill>
              </a:defRPr>
            </a:lvl4pPr>
            <a:lvl5pPr marL="18288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323032906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bov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524000"/>
            <a:ext cx="7048500" cy="1470025"/>
          </a:xfrm>
          <a:prstGeom prst="rect">
            <a:avLst/>
          </a:prstGeom>
        </p:spPr>
        <p:txBody>
          <a:bodyPr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29718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52291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ext abov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643186"/>
            <a:ext cx="7202487" cy="1362075"/>
          </a:xfrm>
          <a:prstGeom prst="rect">
            <a:avLst/>
          </a:prstGeom>
        </p:spPr>
        <p:txBody>
          <a:bodyPr anchor="t"/>
          <a:lstStyle>
            <a:lvl1pPr algn="l">
              <a:defRPr sz="4400" b="1" cap="all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143000"/>
            <a:ext cx="7202487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9370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7.xml"/><Relationship Id="rId21" Type="http://schemas.openxmlformats.org/officeDocument/2006/relationships/slideLayout" Target="../slideLayouts/slideLayout25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21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6" Type="http://schemas.openxmlformats.org/officeDocument/2006/relationships/slideLayout" Target="../slideLayouts/slideLayout20.xml"/><Relationship Id="rId20" Type="http://schemas.openxmlformats.org/officeDocument/2006/relationships/slideLayout" Target="../slideLayouts/slideLayout24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24" Type="http://schemas.openxmlformats.org/officeDocument/2006/relationships/image" Target="../media/image2.png"/><Relationship Id="rId5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9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23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8.xml"/><Relationship Id="rId22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36.xml"/><Relationship Id="rId19" Type="http://schemas.openxmlformats.org/officeDocument/2006/relationships/image" Target="../media/image4.gif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18" Type="http://schemas.openxmlformats.org/officeDocument/2006/relationships/slideLayout" Target="../slideLayouts/slideLayout60.xml"/><Relationship Id="rId3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63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20" Type="http://schemas.openxmlformats.org/officeDocument/2006/relationships/slideLayout" Target="../slideLayouts/slideLayout62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52.xml"/><Relationship Id="rId19" Type="http://schemas.openxmlformats.org/officeDocument/2006/relationships/slideLayout" Target="../slideLayouts/slideLayout61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Relationship Id="rId22" Type="http://schemas.openxmlformats.org/officeDocument/2006/relationships/slideLayout" Target="../slideLayouts/slideLayout6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18" Type="http://schemas.openxmlformats.org/officeDocument/2006/relationships/slideLayout" Target="../slideLayouts/slideLayout82.xml"/><Relationship Id="rId3" Type="http://schemas.openxmlformats.org/officeDocument/2006/relationships/slideLayout" Target="../slideLayouts/slideLayout67.xml"/><Relationship Id="rId21" Type="http://schemas.openxmlformats.org/officeDocument/2006/relationships/slideLayout" Target="../slideLayouts/slideLayout85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slideLayout" Target="../slideLayouts/slideLayout81.xml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20" Type="http://schemas.openxmlformats.org/officeDocument/2006/relationships/slideLayout" Target="../slideLayouts/slideLayout84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23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74.xml"/><Relationship Id="rId19" Type="http://schemas.openxmlformats.org/officeDocument/2006/relationships/slideLayout" Target="../slideLayouts/slideLayout83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Relationship Id="rId22" Type="http://schemas.openxmlformats.org/officeDocument/2006/relationships/slideLayout" Target="../slideLayouts/slideLayout86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0.xml"/><Relationship Id="rId2" Type="http://schemas.openxmlformats.org/officeDocument/2006/relationships/slideLayout" Target="../slideLayouts/slideLayout89.xml"/><Relationship Id="rId1" Type="http://schemas.openxmlformats.org/officeDocument/2006/relationships/slideLayout" Target="../slideLayouts/slideLayout88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91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4.xml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95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5125"/>
            <a:ext cx="8831263" cy="5045075"/>
          </a:xfrm>
          <a:prstGeom prst="rect">
            <a:avLst/>
          </a:prstGeom>
          <a:solidFill>
            <a:schemeClr val="bg1"/>
          </a:solidFill>
          <a:ln w="28575">
            <a:solidFill>
              <a:srgbClr val="538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400" y="139700"/>
            <a:ext cx="8813800" cy="1346200"/>
          </a:xfrm>
          <a:prstGeom prst="rect">
            <a:avLst/>
          </a:prstGeom>
          <a:solidFill>
            <a:schemeClr val="bg1"/>
          </a:solidFill>
          <a:ln w="28575">
            <a:solidFill>
              <a:srgbClr val="538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600"/>
            <a:ext cx="8382000" cy="1054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719263"/>
            <a:ext cx="8407400" cy="4406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1475" y="6356350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2"/>
                </a:solidFill>
                <a:latin typeface="+mn-lt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5A21BEEF-D9F5-46AE-9CD1-BFCF8C5A4A7B}" type="datetimeFigureOut">
              <a:rPr lang="en-IN"/>
              <a:pPr>
                <a:defRPr/>
              </a:pPr>
              <a:t>01-10-2020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100" dirty="0">
                <a:solidFill>
                  <a:schemeClr val="tx2"/>
                </a:solidFill>
                <a:latin typeface="+mn-lt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363" y="6354763"/>
            <a:ext cx="582612" cy="274637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2"/>
                </a:solidFill>
                <a:latin typeface="+mn-lt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EA7A95CF-FCFD-41CC-945E-FE85A160E00A}" type="slidenum">
              <a:rPr lang="en-IN"/>
              <a:pPr>
                <a:defRPr/>
              </a:pPr>
              <a:t>‹#›</a:t>
            </a:fld>
            <a:endParaRPr lang="en-I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 cap="all" spc="2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pitchFamily="34" charset="0"/>
        </a:defRPr>
      </a:lvl9pPr>
    </p:titleStyle>
    <p:bodyStyle>
      <a:lvl1pPr marL="38735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 spc="15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50875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 spc="1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25513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600" kern="1200" spc="1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382713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300" kern="1200" spc="1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Logo: McGraw-Hill Education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2000" cy="7620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6248400"/>
            <a:ext cx="9144000" cy="503767"/>
          </a:xfrm>
          <a:prstGeom prst="rect">
            <a:avLst/>
          </a:prstGeom>
          <a:solidFill>
            <a:srgbClr val="C30C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12" name="Picture 11" descr="Tagline: Because learning changes everything.™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81" y="6351925"/>
            <a:ext cx="3223119" cy="272375"/>
          </a:xfrm>
          <a:prstGeom prst="rect">
            <a:avLst/>
          </a:prstGeom>
        </p:spPr>
      </p:pic>
      <p:sp>
        <p:nvSpPr>
          <p:cNvPr id="14" name="Text Placeholder 2" descr="©McGraw-Hill Education. All rights reserved. Authorized only for instructor use in the classroom.  No reproduction or further distribution permitted without the prior written consent of McGraw-Hill Education.&#10;"/>
          <p:cNvSpPr txBox="1">
            <a:spLocks/>
          </p:cNvSpPr>
          <p:nvPr/>
        </p:nvSpPr>
        <p:spPr>
          <a:xfrm>
            <a:off x="0" y="6734025"/>
            <a:ext cx="9144000" cy="17175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©McGraw-Hill Education. All rights reserved. Authorized </a:t>
            </a:r>
            <a:r>
              <a:rPr lang="en-US" sz="3200" kern="1200" dirty="0">
                <a:solidFill>
                  <a:srgbClr val="6A6A6A"/>
                </a:solidFill>
                <a:effectLst/>
                <a:latin typeface="+mn-lt"/>
                <a:ea typeface="+mn-ea"/>
                <a:cs typeface="+mn-cs"/>
              </a:rPr>
              <a:t>only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instructor use in the classroom.  No reproduction or further distribution permitted without the prior written consent of McGraw-Hill Education.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9" name="Rectangle 17"/>
          <p:cNvSpPr>
            <a:spLocks noChangeArrowheads="1"/>
          </p:cNvSpPr>
          <p:nvPr/>
        </p:nvSpPr>
        <p:spPr bwMode="auto">
          <a:xfrm>
            <a:off x="7620000" y="1447800"/>
            <a:ext cx="228600" cy="152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12865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Logo: McGraw-Hill Education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2000" cy="762000"/>
          </a:xfrm>
          <a:prstGeom prst="rect">
            <a:avLst/>
          </a:prstGeom>
        </p:spPr>
      </p:pic>
      <p:pic>
        <p:nvPicPr>
          <p:cNvPr id="2" name="Picture 1" descr="Tag line: Because learning changes everything™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7775"/>
            <a:ext cx="3371850" cy="476250"/>
          </a:xfrm>
          <a:prstGeom prst="rect">
            <a:avLst/>
          </a:prstGeom>
        </p:spPr>
      </p:pic>
      <p:sp>
        <p:nvSpPr>
          <p:cNvPr id="14" name="Text Placeholder 2" descr="©McGraw-Hill Education. All rights reserved. Authorized only for instructor use in the classroom.  No reproduction or further distribution permitted without the prior written consent of McGraw-Hill Education.&#10;"/>
          <p:cNvSpPr txBox="1">
            <a:spLocks/>
          </p:cNvSpPr>
          <p:nvPr/>
        </p:nvSpPr>
        <p:spPr>
          <a:xfrm>
            <a:off x="0" y="6734025"/>
            <a:ext cx="9144000" cy="17175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©McGraw-Hill Education. All rights reserved. Authorized </a:t>
            </a:r>
            <a:r>
              <a:rPr lang="en-US" sz="3200" kern="1200" dirty="0">
                <a:solidFill>
                  <a:srgbClr val="6A6A6A"/>
                </a:solidFill>
                <a:effectLst/>
                <a:latin typeface="+mn-lt"/>
                <a:ea typeface="+mn-ea"/>
                <a:cs typeface="+mn-cs"/>
              </a:rPr>
              <a:t>only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instructor use in the classroom.  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491917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 descr="©McGraw-Hill Education"/>
          <p:cNvSpPr txBox="1">
            <a:spLocks/>
          </p:cNvSpPr>
          <p:nvPr/>
        </p:nvSpPr>
        <p:spPr>
          <a:xfrm>
            <a:off x="0" y="6705600"/>
            <a:ext cx="1371600" cy="152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3200" kern="1200" dirty="0">
                <a:solidFill>
                  <a:srgbClr val="6A6A6A"/>
                </a:solidFill>
                <a:effectLst/>
                <a:latin typeface="+mn-lt"/>
                <a:ea typeface="+mn-ea"/>
                <a:cs typeface="+mn-cs"/>
              </a:rPr>
              <a:t>©McGraw-Hill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4988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  <p:sldLayoutId id="2147483767" r:id="rId14"/>
    <p:sldLayoutId id="2147483768" r:id="rId15"/>
    <p:sldLayoutId id="2147483769" r:id="rId16"/>
    <p:sldLayoutId id="2147483770" r:id="rId17"/>
    <p:sldLayoutId id="2147483771" r:id="rId18"/>
    <p:sldLayoutId id="2147483772" r:id="rId19"/>
    <p:sldLayoutId id="2147483773" r:id="rId20"/>
    <p:sldLayoutId id="2147483774" r:id="rId21"/>
    <p:sldLayoutId id="2147483775" r:id="rId22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C30C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0" name="Text Placeholder 2" descr="©McGraw-Hill Education&#10;"/>
          <p:cNvSpPr txBox="1">
            <a:spLocks/>
          </p:cNvSpPr>
          <p:nvPr/>
        </p:nvSpPr>
        <p:spPr>
          <a:xfrm>
            <a:off x="0" y="6705600"/>
            <a:ext cx="1371600" cy="152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32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©McGraw-Hill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4158775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  <p:sldLayoutId id="2147483790" r:id="rId14"/>
    <p:sldLayoutId id="2147483791" r:id="rId15"/>
    <p:sldLayoutId id="2147483792" r:id="rId16"/>
    <p:sldLayoutId id="2147483793" r:id="rId17"/>
    <p:sldLayoutId id="2147483794" r:id="rId18"/>
    <p:sldLayoutId id="2147483795" r:id="rId19"/>
    <p:sldLayoutId id="2147483796" r:id="rId20"/>
    <p:sldLayoutId id="2147483797" r:id="rId21"/>
    <p:sldLayoutId id="2147483798" r:id="rId22"/>
    <p:sldLayoutId id="2147483812" r:id="rId23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 descr="©McGraw-Hill Education&#10;"/>
          <p:cNvSpPr txBox="1"/>
          <p:nvPr/>
        </p:nvSpPr>
        <p:spPr>
          <a:xfrm>
            <a:off x="0" y="6642556"/>
            <a:ext cx="1295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6A6A6A"/>
                </a:solidFill>
              </a:rPr>
              <a:t>©McGraw-Hill Education</a:t>
            </a:r>
          </a:p>
        </p:txBody>
      </p:sp>
    </p:spTree>
    <p:extLst>
      <p:ext uri="{BB962C8B-B14F-4D97-AF65-F5344CB8AC3E}">
        <p14:creationId xmlns:p14="http://schemas.microsoft.com/office/powerpoint/2010/main" val="1628359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Vectipede Rg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Vectipede Rg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Vectipede Rg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ctipede Rg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Vectipede Rg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Vectipede Rg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6629400"/>
            <a:ext cx="9144000" cy="228600"/>
          </a:xfrm>
          <a:prstGeom prst="rect">
            <a:avLst/>
          </a:prstGeom>
          <a:solidFill>
            <a:srgbClr val="C30C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5" name="TextBox 4" descr="©McGraw-Hill Education."/>
          <p:cNvSpPr txBox="1"/>
          <p:nvPr/>
        </p:nvSpPr>
        <p:spPr>
          <a:xfrm>
            <a:off x="0" y="6629400"/>
            <a:ext cx="1828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©McGraw-Hill Education</a:t>
            </a:r>
          </a:p>
        </p:txBody>
      </p:sp>
    </p:spTree>
    <p:extLst>
      <p:ext uri="{BB962C8B-B14F-4D97-AF65-F5344CB8AC3E}">
        <p14:creationId xmlns:p14="http://schemas.microsoft.com/office/powerpoint/2010/main" val="1507388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Vectipede Rg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Vectipede Rg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Vectipede Rg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ctipede Rg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Vectipede Rg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Vectipede Rg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070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screen"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8644" b="27282"/>
          <a:stretch/>
        </p:blipFill>
        <p:spPr>
          <a:xfrm>
            <a:off x="461821" y="1943668"/>
            <a:ext cx="8682180" cy="4914333"/>
          </a:xfrm>
          <a:prstGeom prst="rect">
            <a:avLst/>
          </a:prstGeom>
        </p:spPr>
      </p:pic>
      <p:sp>
        <p:nvSpPr>
          <p:cNvPr id="8" name="TextBox 7" descr="©McGraw-Hill Education"/>
          <p:cNvSpPr txBox="1"/>
          <p:nvPr/>
        </p:nvSpPr>
        <p:spPr>
          <a:xfrm>
            <a:off x="0" y="6629400"/>
            <a:ext cx="1828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©McGraw-Hill Education</a:t>
            </a:r>
          </a:p>
        </p:txBody>
      </p:sp>
    </p:spTree>
    <p:extLst>
      <p:ext uri="{BB962C8B-B14F-4D97-AF65-F5344CB8AC3E}">
        <p14:creationId xmlns:p14="http://schemas.microsoft.com/office/powerpoint/2010/main" val="2537578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noProof="0" dirty="0"/>
              <a:t>CHILDREN </a:t>
            </a:r>
            <a:br>
              <a:rPr lang="en-US" noProof="0" dirty="0"/>
            </a:br>
            <a:r>
              <a:rPr lang="en-US" noProof="0" dirty="0"/>
              <a:t> </a:t>
            </a:r>
            <a:br>
              <a:rPr lang="en-US" sz="2400" noProof="0" dirty="0"/>
            </a:br>
            <a:r>
              <a:rPr lang="en-US" sz="2400" noProof="0" dirty="0"/>
              <a:t>FOURTEENTH EDITION</a:t>
            </a:r>
            <a:br>
              <a:rPr lang="en-US" sz="2400" noProof="0" dirty="0"/>
            </a:br>
            <a:r>
              <a:rPr lang="en-US" sz="2400" noProof="0" dirty="0"/>
              <a:t>JOHN W. SANTROCK</a:t>
            </a:r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Chapter 6 </a:t>
            </a:r>
          </a:p>
          <a:p>
            <a:r>
              <a:rPr lang="en-US" noProof="0" dirty="0"/>
              <a:t>Cognitive Development in Infancy</a:t>
            </a:r>
          </a:p>
        </p:txBody>
      </p:sp>
    </p:spTree>
    <p:extLst>
      <p:ext uri="{BB962C8B-B14F-4D97-AF65-F5344CB8AC3E}">
        <p14:creationId xmlns:p14="http://schemas.microsoft.com/office/powerpoint/2010/main" val="12795685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Learning Goals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/>
              <a:t>Summarize and evaluate Piaget’s theory of infant development</a:t>
            </a:r>
          </a:p>
          <a:p>
            <a:r>
              <a:rPr lang="en-US" noProof="0" dirty="0"/>
              <a:t>Describe how infants learn, remember, and conceptualize</a:t>
            </a:r>
          </a:p>
          <a:p>
            <a:r>
              <a:rPr lang="en-US" noProof="0" dirty="0"/>
              <a:t>Discuss infant assessment measures and the prediction of intelligence</a:t>
            </a:r>
          </a:p>
          <a:p>
            <a:r>
              <a:rPr lang="en-US" noProof="0" dirty="0"/>
              <a:t>Describe the nature of language and how it develops in infancy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Piaget’s Theory of Infant Development</a:t>
            </a:r>
          </a:p>
        </p:txBody>
      </p:sp>
      <p:sp>
        <p:nvSpPr>
          <p:cNvPr id="15363" name="Content Placeholder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/>
              <a:t>Piaget’s theory is a general, unifying story of how biology and experience sculpt cognitive development</a:t>
            </a:r>
          </a:p>
          <a:p>
            <a:pPr lvl="1"/>
            <a:r>
              <a:rPr lang="en-US" noProof="0" dirty="0"/>
              <a:t>Just as our physical bodies have structures that enable us to adapt to the world, we build mental structures that help us to adapt to the world</a:t>
            </a:r>
          </a:p>
          <a:p>
            <a:r>
              <a:rPr lang="en-US" noProof="0" dirty="0"/>
              <a:t>Adaptation involves adjusting to new environments</a:t>
            </a:r>
          </a:p>
          <a:p>
            <a:pPr lvl="1"/>
            <a:r>
              <a:rPr lang="en-US" noProof="0" dirty="0"/>
              <a:t>Mental structures help us adapt to our environment</a:t>
            </a:r>
          </a:p>
          <a:p>
            <a:pPr lvl="1"/>
            <a:r>
              <a:rPr lang="en-US" noProof="0" dirty="0"/>
              <a:t>Children actively construct their own cognitive worlds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noProof="0" dirty="0"/>
              <a:t>Cognitive Processes</a:t>
            </a:r>
            <a:r>
              <a:rPr lang="en-US" sz="1600" noProof="0" dirty="0"/>
              <a:t> 1</a:t>
            </a:r>
            <a:endParaRPr lang="en-US" noProof="0" dirty="0"/>
          </a:p>
        </p:txBody>
      </p:sp>
      <p:sp>
        <p:nvSpPr>
          <p:cNvPr id="16387" name="Content Placeholder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b="1" noProof="0" dirty="0"/>
              <a:t>Schemes</a:t>
            </a:r>
            <a:r>
              <a:rPr lang="en-US" noProof="0" dirty="0"/>
              <a:t>:</a:t>
            </a:r>
            <a:r>
              <a:rPr lang="en-US" b="1" noProof="0" dirty="0"/>
              <a:t> </a:t>
            </a:r>
            <a:r>
              <a:rPr lang="en-US" noProof="0" dirty="0"/>
              <a:t>in Piaget’s theory, actions or mental representations that organize knowledge</a:t>
            </a:r>
          </a:p>
          <a:p>
            <a:pPr>
              <a:defRPr/>
            </a:pPr>
            <a:r>
              <a:rPr lang="en-US" b="1" noProof="0" dirty="0"/>
              <a:t>Assimilation</a:t>
            </a:r>
            <a:r>
              <a:rPr lang="en-US" noProof="0" dirty="0"/>
              <a:t>:</a:t>
            </a:r>
            <a:r>
              <a:rPr lang="en-US" b="1" noProof="0" dirty="0"/>
              <a:t> </a:t>
            </a:r>
            <a:r>
              <a:rPr lang="en-US" noProof="0" dirty="0"/>
              <a:t>Piagetian concept involving incorporation of new information into existing schemes</a:t>
            </a:r>
          </a:p>
          <a:p>
            <a:pPr>
              <a:defRPr/>
            </a:pPr>
            <a:r>
              <a:rPr lang="en-US" b="1" noProof="0" dirty="0"/>
              <a:t>Accommodation</a:t>
            </a:r>
            <a:r>
              <a:rPr lang="en-US" noProof="0" dirty="0"/>
              <a:t>:</a:t>
            </a:r>
            <a:r>
              <a:rPr lang="en-US" b="1" noProof="0" dirty="0"/>
              <a:t> </a:t>
            </a:r>
            <a:r>
              <a:rPr lang="en-US" noProof="0" dirty="0"/>
              <a:t>Piagetian concept of adjusting schemes to fit new information and experiences</a:t>
            </a:r>
          </a:p>
          <a:p>
            <a:pPr>
              <a:defRPr/>
            </a:pPr>
            <a:r>
              <a:rPr lang="en-US" b="1" noProof="0" dirty="0"/>
              <a:t>Organization</a:t>
            </a:r>
            <a:r>
              <a:rPr lang="en-US" noProof="0" dirty="0"/>
              <a:t>: grouping isolated behaviors and thoughts into higher-order system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noProof="0" dirty="0"/>
              <a:t>Cognitive Processes</a:t>
            </a:r>
            <a:r>
              <a:rPr lang="en-US" sz="1600" noProof="0" dirty="0"/>
              <a:t> 2</a:t>
            </a:r>
            <a:endParaRPr lang="en-US" noProof="0" dirty="0"/>
          </a:p>
        </p:txBody>
      </p:sp>
      <p:sp>
        <p:nvSpPr>
          <p:cNvPr id="16387" name="Content Placeholder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noProof="0" dirty="0"/>
              <a:t>Disequilibrium, or cognitive conflict, arises when a child is faced with counter examples to his or her existing schemas</a:t>
            </a:r>
          </a:p>
          <a:p>
            <a:pPr>
              <a:defRPr/>
            </a:pPr>
            <a:r>
              <a:rPr lang="en-US" b="1" noProof="0" dirty="0"/>
              <a:t>Equilibration</a:t>
            </a:r>
            <a:r>
              <a:rPr lang="en-US" noProof="0" dirty="0"/>
              <a:t>:</a:t>
            </a:r>
            <a:r>
              <a:rPr lang="en-US" b="1" noProof="0" dirty="0"/>
              <a:t> </a:t>
            </a:r>
            <a:r>
              <a:rPr lang="en-US" noProof="0" dirty="0"/>
              <a:t>Piaget’s term for the mechanism by which children shift from one stage of thought to the next</a:t>
            </a:r>
          </a:p>
          <a:p>
            <a:pPr>
              <a:defRPr/>
            </a:pPr>
            <a:r>
              <a:rPr lang="en-US" noProof="0" dirty="0"/>
              <a:t>Cognition is qualitatively different in each stage of development, the first of which is the </a:t>
            </a:r>
            <a:r>
              <a:rPr lang="en-US" b="1" noProof="0" dirty="0"/>
              <a:t>sensorimotor stage</a:t>
            </a:r>
          </a:p>
        </p:txBody>
      </p:sp>
    </p:spTree>
    <p:extLst>
      <p:ext uri="{BB962C8B-B14F-4D97-AF65-F5344CB8AC3E}">
        <p14:creationId xmlns:p14="http://schemas.microsoft.com/office/powerpoint/2010/main" val="3472175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Sensorimotor Stage </a:t>
            </a:r>
            <a:r>
              <a:rPr lang="en-US" sz="1600" noProof="0" dirty="0"/>
              <a:t>1</a:t>
            </a:r>
          </a:p>
        </p:txBody>
      </p:sp>
      <p:sp>
        <p:nvSpPr>
          <p:cNvPr id="17411" name="Content Placeholder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/>
              <a:t>From birth to about 2 years, infants construct an understanding of the world by coordinating sensory experiences</a:t>
            </a:r>
          </a:p>
          <a:p>
            <a:r>
              <a:rPr lang="en-US" noProof="0" dirty="0"/>
              <a:t>Six substages: </a:t>
            </a:r>
          </a:p>
          <a:p>
            <a:pPr lvl="1"/>
            <a:r>
              <a:rPr lang="en-US" noProof="0" dirty="0"/>
              <a:t>Simple reflexes</a:t>
            </a:r>
          </a:p>
          <a:p>
            <a:pPr lvl="1"/>
            <a:r>
              <a:rPr lang="en-US" noProof="0" dirty="0"/>
              <a:t>First habits and primary circular reactions</a:t>
            </a:r>
          </a:p>
          <a:p>
            <a:pPr lvl="1"/>
            <a:r>
              <a:rPr lang="en-US" noProof="0" dirty="0"/>
              <a:t>Secondary circular reactions </a:t>
            </a:r>
          </a:p>
          <a:p>
            <a:pPr lvl="1"/>
            <a:r>
              <a:rPr lang="en-US" noProof="0" dirty="0"/>
              <a:t>Coordination of secondary circular reactions</a:t>
            </a:r>
          </a:p>
          <a:p>
            <a:pPr lvl="1"/>
            <a:r>
              <a:rPr lang="en-US" noProof="0" dirty="0"/>
              <a:t>Tertiary circular reactions, novelty, and curiosity </a:t>
            </a:r>
          </a:p>
          <a:p>
            <a:pPr lvl="1"/>
            <a:r>
              <a:rPr lang="en-US" noProof="0" dirty="0"/>
              <a:t>Internalization of schemes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16F5B-989F-4AD4-8E28-E1C6AF73F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" y="5757862"/>
            <a:ext cx="7848600" cy="566738"/>
          </a:xfrm>
        </p:spPr>
        <p:txBody>
          <a:bodyPr/>
          <a:lstStyle/>
          <a:p>
            <a:r>
              <a:rPr lang="en-US" noProof="0" dirty="0"/>
              <a:t>Figure 1 </a:t>
            </a:r>
            <a:r>
              <a:rPr lang="en-US" noProof="0" dirty="0">
                <a:solidFill>
                  <a:schemeClr val="tx1"/>
                </a:solidFill>
              </a:rPr>
              <a:t>Piaget’s Six Substage of Sensorimotor Development</a:t>
            </a:r>
          </a:p>
        </p:txBody>
      </p:sp>
      <p:graphicFrame>
        <p:nvGraphicFramePr>
          <p:cNvPr id="7" name="Table">
            <a:extLst>
              <a:ext uri="{FF2B5EF4-FFF2-40B4-BE49-F238E27FC236}">
                <a16:creationId xmlns:a16="http://schemas.microsoft.com/office/drawing/2014/main" id="{4E1BF825-3AAA-4699-A3B3-0DE04538FC4A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872713503"/>
              </p:ext>
            </p:extLst>
          </p:nvPr>
        </p:nvGraphicFramePr>
        <p:xfrm>
          <a:off x="381000" y="260096"/>
          <a:ext cx="8382000" cy="54549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1139484905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64525803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038305244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18051635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Substage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Age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Description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Example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9321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Proxima Nova"/>
                        </a:rPr>
                        <a:t>1 Simple reflexes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Proxima Nova"/>
                      </a:endParaRPr>
                    </a:p>
                  </a:txBody>
                  <a:tcPr marL="68580" marR="68580" marT="73152" marB="73152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D78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Proxima Nova"/>
                        </a:rPr>
                        <a:t>Birth to 1 month 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Proxima Nova"/>
                      </a:endParaRPr>
                    </a:p>
                  </a:txBody>
                  <a:tcPr marL="68580" marR="68580" marT="73152" marB="73152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Proxima Nova"/>
                        </a:rPr>
                        <a:t>Coordination of sensation and action through reflexive behaviors.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Proxima Nova"/>
                      </a:endParaRPr>
                    </a:p>
                  </a:txBody>
                  <a:tcPr marL="68580" marR="68580" marT="73152" marB="73152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Proxima Nova"/>
                        </a:rPr>
                        <a:t>Rooting, sucking, and grasping reflexes; newborns suck reflexively when their lips are touched.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Proxima Nova"/>
                      </a:endParaRPr>
                    </a:p>
                  </a:txBody>
                  <a:tcPr marL="68580" marR="68580" marT="73152" marB="73152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7536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15888" marR="0" indent="-115888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First habits and primary circular reactions</a:t>
                      </a:r>
                    </a:p>
                  </a:txBody>
                  <a:tcPr marL="68580" marR="68580" marT="73152" marB="73152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5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Proxima Nova"/>
                        </a:rPr>
                        <a:t>1 to 4 months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Proxima Nova"/>
                      </a:endParaRPr>
                    </a:p>
                  </a:txBody>
                  <a:tcPr marL="68580" marR="68580" marT="73152" marB="73152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F9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Proxima Nova"/>
                        </a:rPr>
                        <a:t>Coordination of sensation and two types of schemes: habits (reflex) and primary circular reactions (reproduction of an event that initially occurred by chance). Main focus is still on the infant’s body.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Proxima Nova"/>
                      </a:endParaRPr>
                    </a:p>
                  </a:txBody>
                  <a:tcPr marL="68580" marR="68580" marT="73152" marB="73152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F9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Proxima Nova"/>
                        </a:rPr>
                        <a:t>Repeating a body sensation first experienced by chance (sucking thumb, for example); then infants might accommodate actions by sucking their thumb differently from how they suck on a nipple.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Proxima Nova"/>
                      </a:endParaRPr>
                    </a:p>
                  </a:txBody>
                  <a:tcPr marL="68580" marR="68580" marT="73152" marB="73152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F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2133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15888" marR="0" indent="-115888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Secondary circular reactions</a:t>
                      </a:r>
                    </a:p>
                  </a:txBody>
                  <a:tcPr marL="68580" marR="68580" marT="73152" marB="73152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8DA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Proxima Nova"/>
                        </a:rPr>
                        <a:t>4 to 8 months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Proxima Nova"/>
                      </a:endParaRPr>
                    </a:p>
                  </a:txBody>
                  <a:tcPr marL="68580" marR="68580" marT="73152" marB="73152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B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Proxima Nova"/>
                        </a:rPr>
                        <a:t>Infants become more object-oriented, moving beyond self-preoccupation; repeat actions that bring interesting or pleasurable results.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Proxima Nova"/>
                      </a:endParaRPr>
                    </a:p>
                  </a:txBody>
                  <a:tcPr marL="68580" marR="68580" marT="73152" marB="73152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B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Proxima Nova"/>
                        </a:rPr>
                        <a:t>An infant coos to make a person stay near; as the person starts to leave, the infant coos again.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Proxima Nova"/>
                      </a:endParaRPr>
                    </a:p>
                  </a:txBody>
                  <a:tcPr marL="68580" marR="68580" marT="73152" marB="73152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B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5978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15888" marR="0" indent="-115888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Coordination of secondary circular reactions</a:t>
                      </a:r>
                    </a:p>
                  </a:txBody>
                  <a:tcPr marL="68580" marR="68580" marT="73152" marB="73152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C7C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Proxima Nova"/>
                        </a:rPr>
                        <a:t>8 to 12 months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Proxima Nova"/>
                      </a:endParaRPr>
                    </a:p>
                  </a:txBody>
                  <a:tcPr marL="68580" marR="68580" marT="73152" marB="73152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DA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Proxima Nova"/>
                        </a:rPr>
                        <a:t>Coordination of vision and touch—</a:t>
                      </a:r>
                      <a:b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Proxima Nova"/>
                        </a:rPr>
                      </a:b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Proxima Nova"/>
                        </a:rPr>
                        <a:t>hand-eye coordination; coordination of schemes and intentionality.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Proxima Nova"/>
                      </a:endParaRPr>
                    </a:p>
                  </a:txBody>
                  <a:tcPr marL="68580" marR="68580" marT="73152" marB="73152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DA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Proxima Nova"/>
                        </a:rPr>
                        <a:t>Infant manipulates a stick in order to bring an attractive toy within reach.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Proxima Nova"/>
                      </a:endParaRPr>
                    </a:p>
                  </a:txBody>
                  <a:tcPr marL="68580" marR="68580" marT="73152" marB="73152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DA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0609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15888" marR="0" indent="-115888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Tertiary circular reactions, novelty, and curiosity</a:t>
                      </a:r>
                    </a:p>
                  </a:txBody>
                  <a:tcPr marL="68580" marR="68580" marT="73152" marB="73152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DC8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Proxima Nova"/>
                        </a:rPr>
                        <a:t>12 to 18 months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Proxima Nova"/>
                      </a:endParaRPr>
                    </a:p>
                  </a:txBody>
                  <a:tcPr marL="68580" marR="68580" marT="73152" marB="73152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9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Proxima Nova"/>
                        </a:rPr>
                        <a:t>Infants become intrigued by the many properties of objects and by the many things they can make happen to objects; they experiment with new behavior.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Proxima Nova"/>
                      </a:endParaRPr>
                    </a:p>
                  </a:txBody>
                  <a:tcPr marL="68580" marR="68580" marT="73152" marB="73152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9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Proxima Nova"/>
                        </a:rPr>
                        <a:t>A block can be made to fall, spin, hit another object, and slide across the ground.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Proxima Nova"/>
                      </a:endParaRPr>
                    </a:p>
                  </a:txBody>
                  <a:tcPr marL="68580" marR="68580" marT="73152" marB="73152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9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247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15888" marR="0" indent="-115888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Internalization of schemes</a:t>
                      </a:r>
                    </a:p>
                  </a:txBody>
                  <a:tcPr marL="68580" marR="68580" marT="73152" marB="73152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A7C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Proxima Nova"/>
                        </a:rPr>
                        <a:t>18 to 24 months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Proxima Nova"/>
                      </a:endParaRPr>
                    </a:p>
                  </a:txBody>
                  <a:tcPr marL="68580" marR="68580" marT="73152" marB="73152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D0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Proxima Nova"/>
                        </a:rPr>
                        <a:t>Infants develop the ability to use primitive symbols and form enduring mental representations.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Proxima Nova"/>
                      </a:endParaRPr>
                    </a:p>
                  </a:txBody>
                  <a:tcPr marL="68580" marR="68580" marT="73152" marB="73152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D0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Proxima Nova"/>
                        </a:rPr>
                        <a:t>An infant who has never thrown a temper tantrum before sees a playmate throw a tantrum; the infant retains a memory of the event, then throws one himself the next day.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Proxima Nova"/>
                      </a:endParaRPr>
                    </a:p>
                  </a:txBody>
                  <a:tcPr marL="68580" marR="68580" marT="73152" marB="73152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D0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8336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77111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noProof="0" dirty="0"/>
              <a:t>Sensorimotor Stage</a:t>
            </a:r>
            <a:r>
              <a:rPr lang="en-US" sz="1600" noProof="0" dirty="0"/>
              <a:t> 2</a:t>
            </a:r>
            <a:endParaRPr lang="en-US" noProof="0" dirty="0"/>
          </a:p>
        </p:txBody>
      </p:sp>
      <p:sp>
        <p:nvSpPr>
          <p:cNvPr id="18435" name="Content Placeholder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noProof="0" dirty="0"/>
              <a:t>Object permanence</a:t>
            </a:r>
            <a:r>
              <a:rPr lang="en-US" noProof="0" dirty="0"/>
              <a:t>: Piagetian term for understanding that objects continue to exist, even when they cannot directly be seen, heard, or touched</a:t>
            </a:r>
          </a:p>
          <a:p>
            <a:pPr>
              <a:defRPr/>
            </a:pPr>
            <a:r>
              <a:rPr lang="en-US" noProof="0" dirty="0"/>
              <a:t>Object permanence is just one of the basic concepts about the physical world developed by babies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069848"/>
          </a:xfrm>
        </p:spPr>
        <p:txBody>
          <a:bodyPr/>
          <a:lstStyle/>
          <a:p>
            <a:pPr eaLnBrk="1" hangingPunct="1">
              <a:defRPr/>
            </a:pPr>
            <a:r>
              <a:rPr lang="en-US" noProof="0" dirty="0"/>
              <a:t>Evaluating Piaget’s Sensorimotor Stage </a:t>
            </a:r>
            <a:r>
              <a:rPr lang="en-US" sz="1600" noProof="0" dirty="0"/>
              <a:t>1</a:t>
            </a:r>
          </a:p>
        </p:txBody>
      </p:sp>
      <p:sp>
        <p:nvSpPr>
          <p:cNvPr id="21507" name="Content Placeholder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noProof="0" dirty="0"/>
              <a:t>Explanations of the causes of change are debated</a:t>
            </a:r>
          </a:p>
          <a:p>
            <a:pPr>
              <a:defRPr/>
            </a:pPr>
            <a:r>
              <a:rPr lang="en-US" b="1" noProof="0" dirty="0"/>
              <a:t>A-not-B error</a:t>
            </a:r>
            <a:r>
              <a:rPr lang="en-US" noProof="0" dirty="0"/>
              <a:t>: infants continue to look to a familiar hiding place (A) rather than a new hiding place (B)</a:t>
            </a:r>
          </a:p>
          <a:p>
            <a:pPr lvl="1">
              <a:defRPr/>
            </a:pPr>
            <a:r>
              <a:rPr lang="en-US" noProof="0" dirty="0"/>
              <a:t>Does not show up consistently</a:t>
            </a:r>
          </a:p>
          <a:p>
            <a:pPr>
              <a:defRPr/>
            </a:pPr>
            <a:r>
              <a:rPr lang="en-US" noProof="0" dirty="0"/>
              <a:t>Researchers have found that infants see objects as bounded, unitary, solid, and separate from their background much earlier than Piaget envisioned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069848"/>
          </a:xfrm>
        </p:spPr>
        <p:txBody>
          <a:bodyPr/>
          <a:lstStyle/>
          <a:p>
            <a:pPr eaLnBrk="1" hangingPunct="1">
              <a:defRPr/>
            </a:pPr>
            <a:r>
              <a:rPr lang="en-US" noProof="0" dirty="0"/>
              <a:t>Evaluating Piaget’s Sensorimotor Stage </a:t>
            </a:r>
            <a:r>
              <a:rPr lang="en-US" sz="1600" noProof="0" dirty="0"/>
              <a:t>2</a:t>
            </a:r>
          </a:p>
        </p:txBody>
      </p:sp>
      <p:sp>
        <p:nvSpPr>
          <p:cNvPr id="21507" name="Content Placeholder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b="1" noProof="0" dirty="0"/>
              <a:t>Core knowledge approach</a:t>
            </a:r>
            <a:r>
              <a:rPr lang="en-US" noProof="0" dirty="0"/>
              <a:t>: a nativist view that infants are born with domain-specific innate knowledge systems</a:t>
            </a:r>
          </a:p>
          <a:p>
            <a:pPr lvl="1">
              <a:defRPr/>
            </a:pPr>
            <a:r>
              <a:rPr lang="en-US" noProof="0" dirty="0"/>
              <a:t>Some have explored whether morality is built-in</a:t>
            </a:r>
          </a:p>
          <a:p>
            <a:pPr lvl="1">
              <a:defRPr/>
            </a:pPr>
            <a:r>
              <a:rPr lang="en-US" noProof="0" dirty="0"/>
              <a:t>Critics argue nativists neglect infants’ social immersion</a:t>
            </a:r>
          </a:p>
          <a:p>
            <a:pPr>
              <a:defRPr/>
            </a:pPr>
            <a:r>
              <a:rPr lang="en-US" noProof="0" dirty="0"/>
              <a:t>Most developmentalists agree Piaget underestimated infants’ early abilities and that both nature and nurture are involved</a:t>
            </a:r>
          </a:p>
        </p:txBody>
      </p:sp>
    </p:spTree>
    <p:extLst>
      <p:ext uri="{BB962C8B-B14F-4D97-AF65-F5344CB8AC3E}">
        <p14:creationId xmlns:p14="http://schemas.microsoft.com/office/powerpoint/2010/main" val="36655623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E074E-5D3D-4C90-B933-75D7564DF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069848"/>
          </a:xfrm>
        </p:spPr>
        <p:txBody>
          <a:bodyPr/>
          <a:lstStyle/>
          <a:p>
            <a:r>
              <a:rPr lang="en-US" noProof="0" dirty="0"/>
              <a:t>How Infants Learn, Remember, and Conceptualize: Conditioning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EBD559-C9E9-463C-B0F5-04BEFA1F25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noProof="0" dirty="0"/>
              <a:t>Infants can learn through two types of conditioning:</a:t>
            </a:r>
          </a:p>
          <a:p>
            <a:pPr lvl="1">
              <a:defRPr/>
            </a:pPr>
            <a:r>
              <a:rPr lang="en-US" noProof="0" dirty="0"/>
              <a:t>Classical conditioning: as a result of pairing, a new elicits a response previously given to another stimulus</a:t>
            </a:r>
            <a:endParaRPr lang="en-US" sz="700" noProof="0" dirty="0"/>
          </a:p>
          <a:p>
            <a:pPr lvl="1">
              <a:defRPr/>
            </a:pPr>
            <a:r>
              <a:rPr lang="en-US" noProof="0" dirty="0"/>
              <a:t>Skinner’s operant conditioning: the consequences of a behavior produce changes in the probability of the behavior’s occurrence</a:t>
            </a:r>
          </a:p>
          <a:p>
            <a:pPr>
              <a:defRPr/>
            </a:pPr>
            <a:r>
              <a:rPr lang="en-US" noProof="0" dirty="0"/>
              <a:t>Infants can retain information from the experience of being conditioned</a:t>
            </a:r>
          </a:p>
          <a:p>
            <a:pPr lvl="1">
              <a:defRPr/>
            </a:pPr>
            <a:r>
              <a:rPr lang="en-US" noProof="0" dirty="0"/>
              <a:t>Kicking to move a mobile, even when the foot is no longer tied to the mobile</a:t>
            </a:r>
          </a:p>
        </p:txBody>
      </p:sp>
    </p:spTree>
    <p:extLst>
      <p:ext uri="{BB962C8B-B14F-4D97-AF65-F5344CB8AC3E}">
        <p14:creationId xmlns:p14="http://schemas.microsoft.com/office/powerpoint/2010/main" val="2511823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noProof="0" dirty="0"/>
              <a:t>How Infants Learn, Remember, and Conceptualize: Attention</a:t>
            </a:r>
          </a:p>
        </p:txBody>
      </p:sp>
      <p:sp>
        <p:nvSpPr>
          <p:cNvPr id="23555" name="Content Placeholder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noProof="0" dirty="0"/>
              <a:t>Attention</a:t>
            </a:r>
            <a:r>
              <a:rPr lang="en-US" noProof="0" dirty="0"/>
              <a:t>, the focusing of mental resources on select information, improves cognitive processing</a:t>
            </a:r>
          </a:p>
          <a:p>
            <a:pPr lvl="1" eaLnBrk="1" hangingPunct="1">
              <a:defRPr/>
            </a:pPr>
            <a:r>
              <a:rPr lang="en-US" noProof="0" dirty="0"/>
              <a:t>In the first year, it is dominated by an orienting/investigative process</a:t>
            </a:r>
          </a:p>
          <a:p>
            <a:pPr lvl="1" eaLnBrk="1" hangingPunct="1">
              <a:defRPr/>
            </a:pPr>
            <a:r>
              <a:rPr lang="en-US" noProof="0" dirty="0"/>
              <a:t>From 3 to 9 months of age, infants can deploy attention more flexibly and quickly</a:t>
            </a:r>
          </a:p>
          <a:p>
            <a:pPr lvl="1" eaLnBrk="1" hangingPunct="1">
              <a:defRPr/>
            </a:pPr>
            <a:r>
              <a:rPr lang="en-US" noProof="0" dirty="0"/>
              <a:t>Sustained attention allows infants as young as 3 months of age to learn about and remember characteristics of a stimulus as it becomes familiar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noProof="0" dirty="0"/>
              <a:t>Habituation and Dishabituation</a:t>
            </a:r>
          </a:p>
        </p:txBody>
      </p:sp>
      <p:sp>
        <p:nvSpPr>
          <p:cNvPr id="23555" name="Content Placeholder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noProof="0" dirty="0"/>
              <a:t>Habituation and dishabituation are closely linked with attention</a:t>
            </a:r>
          </a:p>
          <a:p>
            <a:pPr lvl="1">
              <a:defRPr/>
            </a:pPr>
            <a:r>
              <a:rPr lang="en-US" noProof="0" dirty="0"/>
              <a:t>Habituation: decreased responsiveness to a stimulus after repeated presentations</a:t>
            </a:r>
            <a:endParaRPr lang="en-US" sz="500" noProof="0" dirty="0"/>
          </a:p>
          <a:p>
            <a:pPr lvl="1">
              <a:defRPr/>
            </a:pPr>
            <a:r>
              <a:rPr lang="en-US" noProof="0" dirty="0"/>
              <a:t>Dishabituation: the increase in responsiveness after a change in stimulation</a:t>
            </a:r>
            <a:endParaRPr lang="en-US" sz="700" noProof="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Joint Attention</a:t>
            </a:r>
          </a:p>
        </p:txBody>
      </p:sp>
      <p:sp>
        <p:nvSpPr>
          <p:cNvPr id="23555" name="Content Placeholder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b="1" noProof="0" dirty="0"/>
              <a:t>Joint attention </a:t>
            </a:r>
            <a:r>
              <a:rPr lang="en-US" noProof="0" dirty="0"/>
              <a:t>occurs when individuals focus on the same object or event and are able to track each other’s behavior</a:t>
            </a:r>
          </a:p>
          <a:p>
            <a:pPr lvl="1"/>
            <a:r>
              <a:rPr lang="en-US" noProof="0" dirty="0"/>
              <a:t>One individual directs another’s attention, and reciprocal interaction is present</a:t>
            </a:r>
          </a:p>
          <a:p>
            <a:pPr lvl="1"/>
            <a:r>
              <a:rPr lang="en-US" noProof="0" dirty="0"/>
              <a:t>Joint attention skills in infancy are also associated with the development of self-regulation later in childhood</a:t>
            </a:r>
          </a:p>
        </p:txBody>
      </p:sp>
    </p:spTree>
    <p:extLst>
      <p:ext uri="{BB962C8B-B14F-4D97-AF65-F5344CB8AC3E}">
        <p14:creationId xmlns:p14="http://schemas.microsoft.com/office/powerpoint/2010/main" val="22479149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noProof="0" dirty="0"/>
              <a:t>Memory</a:t>
            </a:r>
          </a:p>
        </p:txBody>
      </p:sp>
      <p:sp>
        <p:nvSpPr>
          <p:cNvPr id="24579" name="Content Placeholder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noProof="0" dirty="0"/>
              <a:t>Memory involves retaining information over time</a:t>
            </a:r>
          </a:p>
          <a:p>
            <a:pPr lvl="1">
              <a:defRPr/>
            </a:pPr>
            <a:r>
              <a:rPr lang="en-US" b="1" noProof="0" dirty="0"/>
              <a:t>Implicit memory</a:t>
            </a:r>
            <a:r>
              <a:rPr lang="en-US" noProof="0" dirty="0"/>
              <a:t>:</a:t>
            </a:r>
            <a:r>
              <a:rPr lang="en-US" b="1" noProof="0" dirty="0"/>
              <a:t> </a:t>
            </a:r>
            <a:r>
              <a:rPr lang="en-US" noProof="0" dirty="0"/>
              <a:t>memory without conscious recollection; involves skills and routine procedures that are automatically performed</a:t>
            </a:r>
          </a:p>
          <a:p>
            <a:pPr lvl="1">
              <a:defRPr/>
            </a:pPr>
            <a:r>
              <a:rPr lang="en-US" b="1" noProof="0" dirty="0"/>
              <a:t>Explicit memory</a:t>
            </a:r>
            <a:r>
              <a:rPr lang="en-US" noProof="0" dirty="0"/>
              <a:t>:</a:t>
            </a:r>
            <a:r>
              <a:rPr lang="en-US" b="1" noProof="0" dirty="0"/>
              <a:t> </a:t>
            </a:r>
            <a:r>
              <a:rPr lang="en-US" noProof="0" dirty="0"/>
              <a:t>conscious memory of facts and experiences</a:t>
            </a:r>
          </a:p>
          <a:p>
            <a:pPr>
              <a:defRPr/>
            </a:pPr>
            <a:r>
              <a:rPr lang="en-US" noProof="0" dirty="0"/>
              <a:t>By the end of the second year, long-term memory is more substantial and reliable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40432-B515-4480-813A-8FA87CEFD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5253037"/>
            <a:ext cx="5638800" cy="566738"/>
          </a:xfrm>
        </p:spPr>
        <p:txBody>
          <a:bodyPr/>
          <a:lstStyle/>
          <a:p>
            <a:r>
              <a:rPr lang="en-US" noProof="0" dirty="0"/>
              <a:t>Figure 5 </a:t>
            </a:r>
            <a:r>
              <a:rPr lang="en-US" noProof="0" dirty="0">
                <a:solidFill>
                  <a:schemeClr val="tx1"/>
                </a:solidFill>
              </a:rPr>
              <a:t>Age-related Changes in the Length of Time Over Which Memory Occurs</a:t>
            </a:r>
          </a:p>
        </p:txBody>
      </p:sp>
      <p:graphicFrame>
        <p:nvGraphicFramePr>
          <p:cNvPr id="7" name="Table">
            <a:extLst>
              <a:ext uri="{FF2B5EF4-FFF2-40B4-BE49-F238E27FC236}">
                <a16:creationId xmlns:a16="http://schemas.microsoft.com/office/drawing/2014/main" id="{0867E5C9-F908-48D6-B0E0-B1852391BB3F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723778325"/>
              </p:ext>
            </p:extLst>
          </p:nvPr>
        </p:nvGraphicFramePr>
        <p:xfrm>
          <a:off x="2286000" y="958156"/>
          <a:ext cx="4572000" cy="3385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45693799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830648205"/>
                    </a:ext>
                  </a:extLst>
                </a:gridCol>
              </a:tblGrid>
              <a:tr h="400744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Age Group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Length of Delay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7092865"/>
                  </a:ext>
                </a:extLst>
              </a:tr>
              <a:tr h="596900">
                <a:tc>
                  <a:txBody>
                    <a:bodyPr/>
                    <a:lstStyle/>
                    <a:p>
                      <a:r>
                        <a:rPr lang="en-US" b="1" dirty="0"/>
                        <a:t>6-month-olds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DC8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24 hours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9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9031734"/>
                  </a:ext>
                </a:extLst>
              </a:tr>
              <a:tr h="596900">
                <a:tc>
                  <a:txBody>
                    <a:bodyPr/>
                    <a:lstStyle/>
                    <a:p>
                      <a:r>
                        <a:rPr lang="en-US" b="1" dirty="0"/>
                        <a:t>9-month-olds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8DA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month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B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27115"/>
                  </a:ext>
                </a:extLst>
              </a:tr>
              <a:tr h="596900">
                <a:tc>
                  <a:txBody>
                    <a:bodyPr/>
                    <a:lstStyle/>
                    <a:p>
                      <a:r>
                        <a:rPr lang="en-US" b="1" dirty="0"/>
                        <a:t>10- to 11-month-olds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D78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 months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4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6217967"/>
                  </a:ext>
                </a:extLst>
              </a:tr>
              <a:tr h="596900">
                <a:tc>
                  <a:txBody>
                    <a:bodyPr/>
                    <a:lstStyle/>
                    <a:p>
                      <a:r>
                        <a:rPr lang="en-US" b="1" dirty="0"/>
                        <a:t>13- to 14-month-olds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A7C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4-6 months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D0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3420659"/>
                  </a:ext>
                </a:extLst>
              </a:tr>
              <a:tr h="596900">
                <a:tc>
                  <a:txBody>
                    <a:bodyPr/>
                    <a:lstStyle/>
                    <a:p>
                      <a:r>
                        <a:rPr lang="en-US" b="1" dirty="0"/>
                        <a:t>20-month-olds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A5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 months</a:t>
                      </a: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F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99882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77414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noProof="0" dirty="0"/>
              <a:t>Imitation</a:t>
            </a:r>
          </a:p>
        </p:txBody>
      </p:sp>
      <p:sp>
        <p:nvSpPr>
          <p:cNvPr id="25603" name="Content Placeholder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5000"/>
              </a:lnSpc>
              <a:spcBef>
                <a:spcPct val="35000"/>
              </a:spcBef>
              <a:defRPr/>
            </a:pPr>
            <a:r>
              <a:rPr lang="en-US" noProof="0" dirty="0"/>
              <a:t>Infant development researcher Andrew Meltzoff believes the infant’s imitative behavior is biologically based</a:t>
            </a:r>
          </a:p>
          <a:p>
            <a:pPr lvl="1">
              <a:lnSpc>
                <a:spcPct val="95000"/>
              </a:lnSpc>
              <a:spcBef>
                <a:spcPct val="35000"/>
              </a:spcBef>
              <a:defRPr/>
            </a:pPr>
            <a:r>
              <a:rPr lang="en-US" noProof="0" dirty="0"/>
              <a:t>Infants can imitate facial expressions within a few days </a:t>
            </a:r>
            <a:br>
              <a:rPr lang="en-US" noProof="0" dirty="0"/>
            </a:br>
            <a:r>
              <a:rPr lang="en-US" noProof="0" dirty="0"/>
              <a:t>after birth</a:t>
            </a:r>
          </a:p>
          <a:p>
            <a:pPr lvl="1">
              <a:lnSpc>
                <a:spcPct val="95000"/>
              </a:lnSpc>
              <a:spcBef>
                <a:spcPct val="35000"/>
              </a:spcBef>
              <a:defRPr/>
            </a:pPr>
            <a:r>
              <a:rPr lang="en-US" noProof="0" dirty="0"/>
              <a:t>Others disagree and say it is little more than an automatic response</a:t>
            </a:r>
            <a:endParaRPr lang="en-US" sz="400" noProof="0" dirty="0"/>
          </a:p>
          <a:p>
            <a:pPr>
              <a:defRPr/>
            </a:pPr>
            <a:r>
              <a:rPr lang="en-US" b="1" noProof="0" dirty="0"/>
              <a:t>Deferred imitation</a:t>
            </a:r>
            <a:r>
              <a:rPr lang="en-US" noProof="0" dirty="0"/>
              <a:t>:</a:t>
            </a:r>
            <a:r>
              <a:rPr lang="en-US" b="1" noProof="0" dirty="0"/>
              <a:t> </a:t>
            </a:r>
            <a:r>
              <a:rPr lang="en-US" noProof="0" dirty="0"/>
              <a:t>imitation after a delay of hours </a:t>
            </a:r>
            <a:br>
              <a:rPr lang="en-US" noProof="0" dirty="0"/>
            </a:br>
            <a:r>
              <a:rPr lang="en-US" noProof="0" dirty="0"/>
              <a:t>or days</a:t>
            </a:r>
          </a:p>
          <a:p>
            <a:pPr lvl="1">
              <a:defRPr/>
            </a:pPr>
            <a:r>
              <a:rPr lang="en-US" noProof="0" dirty="0" err="1"/>
              <a:t>Meltzoff’s</a:t>
            </a:r>
            <a:r>
              <a:rPr lang="en-US" noProof="0" dirty="0"/>
              <a:t> research suggests it occurs much earlier than Piaget had proposed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noProof="0" dirty="0"/>
              <a:t>Concept Formation</a:t>
            </a:r>
          </a:p>
        </p:txBody>
      </p:sp>
      <p:sp>
        <p:nvSpPr>
          <p:cNvPr id="26627" name="Content Placeholder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noProof="0" dirty="0"/>
              <a:t>Concepts</a:t>
            </a:r>
            <a:r>
              <a:rPr lang="en-US" noProof="0" dirty="0"/>
              <a:t>: cognitive groupings of similar objects, events, people, and ideas</a:t>
            </a:r>
          </a:p>
          <a:p>
            <a:pPr>
              <a:defRPr/>
            </a:pPr>
            <a:r>
              <a:rPr lang="en-US" noProof="0" dirty="0"/>
              <a:t>Infants as young as 3 to 4 months of age can group objects with similar appearances, called </a:t>
            </a:r>
            <a:r>
              <a:rPr lang="en-US" i="1" noProof="0" dirty="0"/>
              <a:t>perceptual categorization</a:t>
            </a:r>
            <a:r>
              <a:rPr lang="en-US" noProof="0" dirty="0"/>
              <a:t> by Jean Mandler</a:t>
            </a:r>
          </a:p>
          <a:p>
            <a:pPr>
              <a:defRPr/>
            </a:pPr>
            <a:r>
              <a:rPr lang="en-US" noProof="0" dirty="0"/>
              <a:t>Mandler argues </a:t>
            </a:r>
            <a:r>
              <a:rPr lang="en-US" i="1" noProof="0" dirty="0"/>
              <a:t>conceptual</a:t>
            </a:r>
            <a:r>
              <a:rPr lang="en-US" noProof="0" dirty="0"/>
              <a:t> categorization—for example, between birds and airplanes, which are perceptually similar—does not begin until about 7 to 9 months of age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noProof="0" dirty="0"/>
              <a:t>Measures of Infant Development </a:t>
            </a:r>
            <a:r>
              <a:rPr lang="en-US" sz="1600" noProof="0" dirty="0"/>
              <a:t>1</a:t>
            </a:r>
          </a:p>
        </p:txBody>
      </p:sp>
      <p:sp>
        <p:nvSpPr>
          <p:cNvPr id="27651" name="Content Placeholder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noProof="0" dirty="0"/>
              <a:t>Differences in infant cognitive development have been studied primarily through developmental scales or infant intelligence tests</a:t>
            </a:r>
          </a:p>
          <a:p>
            <a:pPr eaLnBrk="1" hangingPunct="1">
              <a:defRPr/>
            </a:pPr>
            <a:r>
              <a:rPr lang="en-US" noProof="0" dirty="0"/>
              <a:t>Arnold Gesell developed a measure to distinguish abnormal babies for adoption agencies</a:t>
            </a:r>
          </a:p>
          <a:p>
            <a:pPr lvl="1" eaLnBrk="1" hangingPunct="1">
              <a:defRPr/>
            </a:pPr>
            <a:r>
              <a:rPr lang="en-US" b="1" noProof="0" dirty="0"/>
              <a:t>Developmental quotient (DQ)</a:t>
            </a:r>
            <a:r>
              <a:rPr lang="en-US" noProof="0" dirty="0"/>
              <a:t>: overall developmental score, using four categories of behavior: motor, language, adaptive, and personal-social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Measures of Infant Development </a:t>
            </a:r>
            <a:r>
              <a:rPr lang="en-US" sz="1600" noProof="0" dirty="0"/>
              <a:t>2</a:t>
            </a:r>
          </a:p>
        </p:txBody>
      </p:sp>
      <p:sp>
        <p:nvSpPr>
          <p:cNvPr id="28675" name="Content Placeholder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b="1" noProof="0" dirty="0"/>
              <a:t>Bayley Scales of Infant Development</a:t>
            </a:r>
            <a:r>
              <a:rPr lang="en-US" noProof="0" dirty="0"/>
              <a:t>: widely used to assess infant behavior and predict later development</a:t>
            </a:r>
            <a:endParaRPr lang="en-US" b="1" noProof="0" dirty="0"/>
          </a:p>
          <a:p>
            <a:r>
              <a:rPr lang="en-US" noProof="0" dirty="0"/>
              <a:t>Current version, Bayley-III, has five scales</a:t>
            </a:r>
          </a:p>
          <a:p>
            <a:pPr lvl="1"/>
            <a:r>
              <a:rPr lang="en-US" noProof="0" dirty="0"/>
              <a:t>Three administered to the infant: cognitive, language, motor </a:t>
            </a:r>
          </a:p>
          <a:p>
            <a:pPr lvl="1"/>
            <a:r>
              <a:rPr lang="en-US" noProof="0" dirty="0"/>
              <a:t>Two questionnaires given to the caregiver: socio-emotional, adaptive</a:t>
            </a:r>
          </a:p>
          <a:p>
            <a:pPr lvl="1"/>
            <a:r>
              <a:rPr lang="en-US" noProof="0" dirty="0"/>
              <a:t>More appropriate in clinical settings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noProof="0" dirty="0"/>
              <a:t>Measures of Infant Development </a:t>
            </a:r>
            <a:r>
              <a:rPr lang="en-US" sz="1600" noProof="0" dirty="0"/>
              <a:t>3</a:t>
            </a:r>
          </a:p>
        </p:txBody>
      </p:sp>
      <p:sp>
        <p:nvSpPr>
          <p:cNvPr id="29699" name="Content Placeholder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noProof="0" dirty="0"/>
              <a:t>Fagan Test of Infant Intelligence is increasingly used</a:t>
            </a:r>
          </a:p>
          <a:p>
            <a:pPr>
              <a:defRPr/>
            </a:pPr>
            <a:r>
              <a:rPr lang="en-US" noProof="0" dirty="0"/>
              <a:t>Focuses on the infant’s ability to process information</a:t>
            </a:r>
          </a:p>
          <a:p>
            <a:pPr lvl="1">
              <a:defRPr/>
            </a:pPr>
            <a:r>
              <a:rPr lang="en-US" noProof="0" dirty="0"/>
              <a:t>Encoding attributes of objects</a:t>
            </a:r>
          </a:p>
          <a:p>
            <a:pPr lvl="1">
              <a:defRPr/>
            </a:pPr>
            <a:r>
              <a:rPr lang="en-US" noProof="0" dirty="0"/>
              <a:t>Detecting objects’ similarities and differences</a:t>
            </a:r>
          </a:p>
          <a:p>
            <a:pPr lvl="1">
              <a:defRPr/>
            </a:pPr>
            <a:r>
              <a:rPr lang="en-US" noProof="0" dirty="0"/>
              <a:t>Forming and retrieving mental representations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noProof="0" dirty="0"/>
              <a:t>Predicting Intelligence</a:t>
            </a:r>
          </a:p>
        </p:txBody>
      </p:sp>
      <p:sp>
        <p:nvSpPr>
          <p:cNvPr id="31747" name="Content Placeholder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noProof="0" dirty="0"/>
              <a:t>With older children, IQ tests focus more on verbal ability</a:t>
            </a:r>
          </a:p>
          <a:p>
            <a:pPr>
              <a:defRPr/>
            </a:pPr>
            <a:r>
              <a:rPr lang="en-US" noProof="0" dirty="0"/>
              <a:t>With infants, IQ tests focus on perceptual-motor development and social behavior</a:t>
            </a:r>
          </a:p>
          <a:p>
            <a:pPr lvl="1">
              <a:defRPr/>
            </a:pPr>
            <a:r>
              <a:rPr lang="en-US" noProof="0" dirty="0"/>
              <a:t>Gesell and Bayley scales have proven to be poor predictors of later IQ scores</a:t>
            </a:r>
          </a:p>
          <a:p>
            <a:pPr lvl="1">
              <a:defRPr/>
            </a:pPr>
            <a:r>
              <a:rPr lang="en-US" noProof="0" dirty="0"/>
              <a:t>Fagan test is correlated with measures of intelligence in older children</a:t>
            </a:r>
          </a:p>
          <a:p>
            <a:pPr lvl="1">
              <a:defRPr/>
            </a:pPr>
            <a:r>
              <a:rPr lang="en-US" noProof="0" dirty="0"/>
              <a:t>Measures of habituation and dishabituation are linked to intelligence in childhood and adolescence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Language Development in Infancy: Defining Language</a:t>
            </a:r>
          </a:p>
        </p:txBody>
      </p:sp>
      <p:sp>
        <p:nvSpPr>
          <p:cNvPr id="34819" name="Content Placeholder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b="1" noProof="0" dirty="0"/>
              <a:t>Language</a:t>
            </a:r>
            <a:r>
              <a:rPr lang="en-US" noProof="0" dirty="0"/>
              <a:t>: a form of communication (verbal, written, or signed) based on a system of symbols</a:t>
            </a:r>
          </a:p>
          <a:p>
            <a:pPr lvl="1"/>
            <a:r>
              <a:rPr lang="en-US" noProof="0" dirty="0"/>
              <a:t>Consists of the words used by a community and the rules for varying and combining them</a:t>
            </a:r>
          </a:p>
          <a:p>
            <a:r>
              <a:rPr lang="en-US" b="1" noProof="0" dirty="0"/>
              <a:t>Infinite generativity</a:t>
            </a:r>
            <a:r>
              <a:rPr lang="en-US" noProof="0" dirty="0"/>
              <a:t>: the ability to produce and comprehend an endless number of meaningful sentences using a finite set of words and rules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noProof="0" dirty="0"/>
              <a:t>Language’s Rule Systems </a:t>
            </a:r>
            <a:r>
              <a:rPr lang="en-US" sz="1600" noProof="0" dirty="0"/>
              <a:t>1</a:t>
            </a:r>
          </a:p>
        </p:txBody>
      </p:sp>
      <p:sp>
        <p:nvSpPr>
          <p:cNvPr id="35843" name="Content Placeholder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noProof="0" dirty="0"/>
              <a:t>Language is highly ordered and organized, with five systems of rules</a:t>
            </a:r>
          </a:p>
          <a:p>
            <a:pPr>
              <a:defRPr/>
            </a:pPr>
            <a:r>
              <a:rPr lang="en-US" b="1" noProof="0" dirty="0"/>
              <a:t>Phonology</a:t>
            </a:r>
            <a:r>
              <a:rPr lang="en-US" noProof="0" dirty="0"/>
              <a:t>: the sound system of the language</a:t>
            </a:r>
          </a:p>
          <a:p>
            <a:pPr lvl="1">
              <a:defRPr/>
            </a:pPr>
            <a:r>
              <a:rPr lang="en-US" noProof="0" dirty="0"/>
              <a:t>Provides a basis for constructing a large and expandable set of words out of two or three dozen phonemes</a:t>
            </a:r>
          </a:p>
          <a:p>
            <a:pPr>
              <a:defRPr/>
            </a:pPr>
            <a:r>
              <a:rPr lang="en-US" b="1" noProof="0" dirty="0"/>
              <a:t>Morphology</a:t>
            </a:r>
            <a:r>
              <a:rPr lang="en-US" noProof="0" dirty="0"/>
              <a:t>: the units of meaning involved in forming words</a:t>
            </a:r>
          </a:p>
          <a:p>
            <a:pPr lvl="1">
              <a:defRPr/>
            </a:pPr>
            <a:r>
              <a:rPr lang="en-US" noProof="0" dirty="0"/>
              <a:t>Morpheme: a minimal unit of meaning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noProof="0" dirty="0"/>
              <a:t>Language’s Rule Systems </a:t>
            </a:r>
            <a:r>
              <a:rPr lang="en-US" sz="1600" noProof="0" dirty="0"/>
              <a:t>2</a:t>
            </a:r>
          </a:p>
        </p:txBody>
      </p:sp>
      <p:sp>
        <p:nvSpPr>
          <p:cNvPr id="35843" name="Content Placeholder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b="1" noProof="0" dirty="0"/>
              <a:t>Syntax</a:t>
            </a:r>
            <a:r>
              <a:rPr lang="en-US" noProof="0" dirty="0"/>
              <a:t>: the ways of combining words to form acceptable phrases and sentences</a:t>
            </a:r>
          </a:p>
          <a:p>
            <a:pPr>
              <a:defRPr/>
            </a:pPr>
            <a:r>
              <a:rPr lang="en-US" b="1" noProof="0" dirty="0"/>
              <a:t>Semantics</a:t>
            </a:r>
            <a:r>
              <a:rPr lang="en-US" noProof="0" dirty="0"/>
              <a:t>: the meanings of words and sentences</a:t>
            </a:r>
          </a:p>
          <a:p>
            <a:pPr>
              <a:defRPr/>
            </a:pPr>
            <a:r>
              <a:rPr lang="en-US" b="1" noProof="0" dirty="0"/>
              <a:t>Pragmatics</a:t>
            </a:r>
            <a:r>
              <a:rPr lang="en-US" noProof="0" dirty="0"/>
              <a:t>: language use in different contexts</a:t>
            </a:r>
          </a:p>
        </p:txBody>
      </p:sp>
    </p:spTree>
    <p:extLst>
      <p:ext uri="{BB962C8B-B14F-4D97-AF65-F5344CB8AC3E}">
        <p14:creationId xmlns:p14="http://schemas.microsoft.com/office/powerpoint/2010/main" val="10370560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How Language Develops</a:t>
            </a:r>
            <a:r>
              <a:rPr lang="en-US" sz="1600" noProof="0" dirty="0"/>
              <a:t> 1</a:t>
            </a:r>
          </a:p>
        </p:txBody>
      </p:sp>
      <p:sp>
        <p:nvSpPr>
          <p:cNvPr id="36867" name="Content Placeholder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/>
              <a:t>Before learning words, infants make fine distinctions among the sounds of the language</a:t>
            </a:r>
          </a:p>
          <a:p>
            <a:r>
              <a:rPr lang="en-US" noProof="0" dirty="0"/>
              <a:t>Before speaking, they produce vocalizations</a:t>
            </a:r>
          </a:p>
          <a:p>
            <a:pPr lvl="1"/>
            <a:r>
              <a:rPr lang="en-US" noProof="0" dirty="0"/>
              <a:t>In crying, different types of cries signal different things</a:t>
            </a:r>
          </a:p>
          <a:p>
            <a:pPr lvl="1"/>
            <a:r>
              <a:rPr lang="en-US" noProof="0" dirty="0"/>
              <a:t>Cooing, beginning at about 1 to 2 months, usually expresses pleasure</a:t>
            </a:r>
          </a:p>
          <a:p>
            <a:pPr lvl="1"/>
            <a:r>
              <a:rPr lang="en-US" noProof="0" dirty="0"/>
              <a:t>Babbling, in the middle of the first year, involves strings of consonant-vowel combinations such as </a:t>
            </a:r>
            <a:r>
              <a:rPr lang="en-US" i="1" noProof="0" dirty="0"/>
              <a:t>ba </a:t>
            </a:r>
            <a:r>
              <a:rPr lang="en-US" i="1" noProof="0" dirty="0" err="1"/>
              <a:t>ba</a:t>
            </a:r>
            <a:r>
              <a:rPr lang="en-US" i="1" noProof="0" dirty="0"/>
              <a:t> </a:t>
            </a:r>
            <a:r>
              <a:rPr lang="en-US" i="1" noProof="0" dirty="0" err="1"/>
              <a:t>ba</a:t>
            </a:r>
            <a:r>
              <a:rPr lang="en-US" i="1" noProof="0" dirty="0"/>
              <a:t> </a:t>
            </a:r>
            <a:r>
              <a:rPr lang="en-US" i="1" noProof="0" dirty="0" err="1"/>
              <a:t>ba</a:t>
            </a:r>
            <a:endParaRPr lang="en-US" i="1" noProof="0" dirty="0"/>
          </a:p>
          <a:p>
            <a:r>
              <a:rPr lang="en-US" noProof="0" dirty="0"/>
              <a:t>Gestures such as showing and pointing begin at about </a:t>
            </a:r>
            <a:br>
              <a:rPr lang="en-US" noProof="0" dirty="0"/>
            </a:br>
            <a:r>
              <a:rPr lang="en-US" noProof="0" dirty="0"/>
              <a:t>8 to 12 months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noProof="0" dirty="0"/>
              <a:t>How Language Develops</a:t>
            </a:r>
            <a:r>
              <a:rPr lang="en-US" sz="1600" noProof="0" dirty="0"/>
              <a:t> 2</a:t>
            </a:r>
          </a:p>
        </p:txBody>
      </p:sp>
      <p:sp>
        <p:nvSpPr>
          <p:cNvPr id="37891" name="Content Placeholder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noProof="0" dirty="0"/>
              <a:t>Infants understand about 50 words at 13 months</a:t>
            </a:r>
          </a:p>
          <a:p>
            <a:pPr lvl="1">
              <a:defRPr/>
            </a:pPr>
            <a:r>
              <a:rPr lang="en-US" noProof="0" dirty="0"/>
              <a:t>Receptive vocabulary exceeds spoken vocabulary</a:t>
            </a:r>
          </a:p>
          <a:p>
            <a:pPr>
              <a:defRPr/>
            </a:pPr>
            <a:r>
              <a:rPr lang="en-US" noProof="0" dirty="0"/>
              <a:t>First words includes names of people, animals, objects, and body parts, and greeting terms</a:t>
            </a:r>
            <a:endParaRPr lang="en-US" sz="1400" noProof="0" dirty="0"/>
          </a:p>
          <a:p>
            <a:pPr lvl="1" eaLnBrk="1" hangingPunct="1">
              <a:defRPr/>
            </a:pPr>
            <a:r>
              <a:rPr lang="en-US" noProof="0" dirty="0"/>
              <a:t>Vocabulary spurt begins at about 18 months</a:t>
            </a:r>
          </a:p>
          <a:p>
            <a:pPr>
              <a:defRPr/>
            </a:pPr>
            <a:r>
              <a:rPr lang="en-US" noProof="0" dirty="0"/>
              <a:t>Children can sometimes overextend or underextend the meanings of the words they use</a:t>
            </a:r>
          </a:p>
        </p:txBody>
      </p:sp>
    </p:spTree>
    <p:extLst>
      <p:ext uri="{BB962C8B-B14F-4D97-AF65-F5344CB8AC3E}">
        <p14:creationId xmlns:p14="http://schemas.microsoft.com/office/powerpoint/2010/main" val="21918189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noProof="0" dirty="0"/>
              <a:t>How Language Develops</a:t>
            </a:r>
            <a:r>
              <a:rPr lang="en-US" sz="1600" noProof="0" dirty="0"/>
              <a:t> 3</a:t>
            </a:r>
          </a:p>
        </p:txBody>
      </p:sp>
      <p:sp>
        <p:nvSpPr>
          <p:cNvPr id="37891" name="Content Placeholder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noProof="0" dirty="0"/>
              <a:t>At between 18 and 24 months, most communication consists of two-word utterances</a:t>
            </a:r>
          </a:p>
          <a:p>
            <a:pPr lvl="1">
              <a:defRPr/>
            </a:pPr>
            <a:r>
              <a:rPr lang="en-US" noProof="0" dirty="0"/>
              <a:t>Example: “More milk”</a:t>
            </a:r>
          </a:p>
          <a:p>
            <a:pPr>
              <a:defRPr/>
            </a:pPr>
            <a:r>
              <a:rPr lang="en-US" b="1" noProof="0" dirty="0"/>
              <a:t>Telegraphic speech </a:t>
            </a:r>
            <a:r>
              <a:rPr lang="en-US" noProof="0" dirty="0"/>
              <a:t>is the use of content words without grammatical markers such as articles, auxiliary verbs, and other connectives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noProof="0" dirty="0"/>
              <a:t>Language: Biological Influences</a:t>
            </a:r>
            <a:r>
              <a:rPr lang="en-US" sz="1600" noProof="0" dirty="0"/>
              <a:t> 1</a:t>
            </a:r>
            <a:endParaRPr lang="en-US" noProof="0" dirty="0"/>
          </a:p>
        </p:txBody>
      </p:sp>
      <p:sp>
        <p:nvSpPr>
          <p:cNvPr id="38915" name="Content Placeholder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noProof="0" dirty="0"/>
              <a:t>Nervous system and vocal apparatus evolved over hundreds of thousands or millions of years</a:t>
            </a:r>
          </a:p>
          <a:p>
            <a:pPr>
              <a:defRPr/>
            </a:pPr>
            <a:r>
              <a:rPr lang="en-US" noProof="0" dirty="0"/>
              <a:t>Humans acquired language about 100,000 years ago</a:t>
            </a:r>
          </a:p>
          <a:p>
            <a:pPr>
              <a:defRPr/>
            </a:pPr>
            <a:r>
              <a:rPr lang="en-US" noProof="0" dirty="0"/>
              <a:t>Children’s language acquisition is remarkably similar all over the world, suggesting a biological basis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noProof="0" dirty="0"/>
              <a:t>Language: Biological Influences</a:t>
            </a:r>
            <a:r>
              <a:rPr lang="en-US" sz="1600" noProof="0" dirty="0"/>
              <a:t> 2</a:t>
            </a:r>
            <a:endParaRPr lang="en-US" noProof="0" dirty="0"/>
          </a:p>
        </p:txBody>
      </p:sp>
      <p:sp>
        <p:nvSpPr>
          <p:cNvPr id="39939" name="Content Placeholder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b="1" noProof="0" dirty="0"/>
              <a:t>Broca’s area</a:t>
            </a:r>
            <a:r>
              <a:rPr lang="en-US" noProof="0" dirty="0"/>
              <a:t>: an area in the left frontal lobe involved in producing words</a:t>
            </a:r>
          </a:p>
          <a:p>
            <a:pPr>
              <a:defRPr/>
            </a:pPr>
            <a:r>
              <a:rPr lang="en-US" b="1" noProof="0" dirty="0"/>
              <a:t>Wernicke’s area</a:t>
            </a:r>
            <a:r>
              <a:rPr lang="en-US" noProof="0" dirty="0"/>
              <a:t>: an area in the left hemisphere involved in language comprehension</a:t>
            </a:r>
          </a:p>
          <a:p>
            <a:pPr>
              <a:defRPr/>
            </a:pPr>
            <a:r>
              <a:rPr lang="en-US" b="1" noProof="0" dirty="0"/>
              <a:t>Aphasia: </a:t>
            </a:r>
            <a:r>
              <a:rPr lang="en-US" noProof="0" dirty="0"/>
              <a:t>damage to Broca’s area or Wernicke’s area causing a loss or impairment of language processing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A26EC-B2C8-4408-A090-6F27BC231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0" y="5029200"/>
            <a:ext cx="5715000" cy="566738"/>
          </a:xfrm>
        </p:spPr>
        <p:txBody>
          <a:bodyPr/>
          <a:lstStyle/>
          <a:p>
            <a:r>
              <a:rPr lang="en-US" noProof="0" dirty="0"/>
              <a:t>Figure 14 </a:t>
            </a:r>
            <a:r>
              <a:rPr lang="en-US" noProof="0" dirty="0">
                <a:solidFill>
                  <a:schemeClr val="tx1"/>
                </a:solidFill>
              </a:rPr>
              <a:t>Broca’s Area and Wernicke’s Area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CC1DDF-AFB9-4836-9924-9EB341D077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14500" y="5638800"/>
            <a:ext cx="5715001" cy="609600"/>
          </a:xfrm>
        </p:spPr>
        <p:txBody>
          <a:bodyPr/>
          <a:lstStyle/>
          <a:p>
            <a:r>
              <a:rPr lang="en-US" noProof="0" dirty="0"/>
              <a:t>Broca’s area is located in the frontal lobe of the brain’s left hemisphere, and it is involved in the control of speech. Wernicke’s area is a portion of the left hemisphere’s temporal lobe that is involved in understanding language.</a:t>
            </a:r>
          </a:p>
        </p:txBody>
      </p:sp>
      <p:pic>
        <p:nvPicPr>
          <p:cNvPr id="8" name="Picture" descr="Broca's area is closer to the front, while Wernicke's area is more central.">
            <a:extLst>
              <a:ext uri="{FF2B5EF4-FFF2-40B4-BE49-F238E27FC236}">
                <a16:creationId xmlns:a16="http://schemas.microsoft.com/office/drawing/2014/main" id="{D84524CE-2352-494E-819C-3184331AD94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-23792" r="-23792"/>
          <a:stretch/>
        </p:blipFill>
        <p:spPr>
          <a:xfrm>
            <a:off x="1677953" y="609600"/>
            <a:ext cx="5788094" cy="4038600"/>
          </a:xfrm>
        </p:spPr>
      </p:pic>
    </p:spTree>
    <p:extLst>
      <p:ext uri="{BB962C8B-B14F-4D97-AF65-F5344CB8AC3E}">
        <p14:creationId xmlns:p14="http://schemas.microsoft.com/office/powerpoint/2010/main" val="30077193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noProof="0" dirty="0"/>
              <a:t>Language: Biological Influences</a:t>
            </a:r>
            <a:r>
              <a:rPr lang="en-US" sz="1600" noProof="0" dirty="0"/>
              <a:t> 3</a:t>
            </a:r>
            <a:endParaRPr lang="en-US" noProof="0" dirty="0"/>
          </a:p>
        </p:txBody>
      </p:sp>
      <p:sp>
        <p:nvSpPr>
          <p:cNvPr id="39939" name="Content Placeholder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b="1" noProof="0" dirty="0"/>
              <a:t>Language acquisition device (LAD)</a:t>
            </a:r>
            <a:r>
              <a:rPr lang="en-US" noProof="0" dirty="0"/>
              <a:t>: Chomsky’s term for a biological endowment that enables the child to detect the features and rules of language, including phonology, syntax, and semantics</a:t>
            </a:r>
          </a:p>
          <a:p>
            <a:pPr lvl="1">
              <a:defRPr/>
            </a:pPr>
            <a:r>
              <a:rPr lang="en-US" noProof="0" dirty="0"/>
              <a:t>Theoretical construct, rather than a physical part of the brain</a:t>
            </a:r>
          </a:p>
          <a:p>
            <a:pPr lvl="1">
              <a:defRPr/>
            </a:pPr>
            <a:r>
              <a:rPr lang="en-US" noProof="0" dirty="0"/>
              <a:t>Critics argue such a construct cannot explain the whole story of language acquisition</a:t>
            </a:r>
          </a:p>
        </p:txBody>
      </p:sp>
    </p:spTree>
    <p:extLst>
      <p:ext uri="{BB962C8B-B14F-4D97-AF65-F5344CB8AC3E}">
        <p14:creationId xmlns:p14="http://schemas.microsoft.com/office/powerpoint/2010/main" val="39444322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Language: Environmental Influences</a:t>
            </a:r>
            <a:r>
              <a:rPr lang="en-US" sz="1600" noProof="0" dirty="0"/>
              <a:t> 1</a:t>
            </a:r>
            <a:endParaRPr lang="en-US" noProof="0" dirty="0"/>
          </a:p>
        </p:txBody>
      </p:sp>
      <p:sp>
        <p:nvSpPr>
          <p:cNvPr id="41987" name="Content Placeholder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/>
              <a:t>Behaviorists: language is a complex learned skill</a:t>
            </a:r>
          </a:p>
          <a:p>
            <a:pPr lvl="1"/>
            <a:r>
              <a:rPr lang="en-US" noProof="0" dirty="0"/>
              <a:t>Does not explain how people create novel sentences; and syntax is learned even without reinforcement</a:t>
            </a:r>
          </a:p>
          <a:p>
            <a:r>
              <a:rPr lang="en-US" noProof="0" dirty="0"/>
              <a:t>Children’s environmental experiences influence their language skills</a:t>
            </a:r>
          </a:p>
          <a:p>
            <a:pPr lvl="1"/>
            <a:r>
              <a:rPr lang="en-US" noProof="0" dirty="0"/>
              <a:t>Social context is important</a:t>
            </a:r>
          </a:p>
          <a:p>
            <a:r>
              <a:rPr lang="en-US" b="1" noProof="0" dirty="0"/>
              <a:t>Child-directed speech</a:t>
            </a:r>
            <a:r>
              <a:rPr lang="en-US" noProof="0" dirty="0"/>
              <a:t>: language spoken in a higher pitch than normal, with simple words and sentences</a:t>
            </a:r>
          </a:p>
          <a:p>
            <a:pPr lvl="1"/>
            <a:r>
              <a:rPr lang="en-US" noProof="0" dirty="0"/>
              <a:t>Has the important function of capturing the infant’s attention and maintaining communication</a:t>
            </a:r>
          </a:p>
        </p:txBody>
      </p:sp>
    </p:spTree>
    <p:extLst>
      <p:ext uri="{BB962C8B-B14F-4D97-AF65-F5344CB8AC3E}">
        <p14:creationId xmlns:p14="http://schemas.microsoft.com/office/powerpoint/2010/main" val="4052423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Language: Environmental Influences</a:t>
            </a:r>
            <a:r>
              <a:rPr lang="en-US" sz="1600" noProof="0" dirty="0"/>
              <a:t> 2</a:t>
            </a:r>
            <a:endParaRPr lang="en-US" noProof="0" dirty="0"/>
          </a:p>
        </p:txBody>
      </p:sp>
      <p:sp>
        <p:nvSpPr>
          <p:cNvPr id="41987" name="Content Placeholder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/>
              <a:t>Adults often use strategies other than child-directed speech to enhance the child’s acquisition of language</a:t>
            </a:r>
          </a:p>
          <a:p>
            <a:pPr lvl="1"/>
            <a:r>
              <a:rPr lang="en-US" noProof="0" dirty="0"/>
              <a:t>Recasting: the adult restates the child’s immature utterance in the form of a fully grammatical sentence</a:t>
            </a:r>
          </a:p>
          <a:p>
            <a:pPr lvl="1"/>
            <a:r>
              <a:rPr lang="en-US" noProof="0" dirty="0"/>
              <a:t>Expanding: adding information to the child’s incomplete utterance</a:t>
            </a:r>
          </a:p>
          <a:p>
            <a:pPr lvl="1"/>
            <a:r>
              <a:rPr lang="en-US" noProof="0" dirty="0"/>
              <a:t>Labeling: naming objects that the child seems interested in</a:t>
            </a:r>
          </a:p>
          <a:p>
            <a:r>
              <a:rPr lang="en-US" noProof="0" dirty="0"/>
              <a:t>Infants, toddlers, and young children benefit when adults read books to and with them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Language: An Interactionist View</a:t>
            </a:r>
          </a:p>
        </p:txBody>
      </p:sp>
      <p:sp>
        <p:nvSpPr>
          <p:cNvPr id="46083" name="Content Placeholder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/>
              <a:t>Biology and sociocultural experiences contribute to language development</a:t>
            </a:r>
          </a:p>
          <a:p>
            <a:r>
              <a:rPr lang="en-US" noProof="0" dirty="0"/>
              <a:t>Both biological capacity and relevant experience are necessary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82A87-7583-4219-95EF-8CA11B1D0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620AA2-FDF6-46C2-805A-22A3DEB89B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noProof="0" dirty="0"/>
              <a:t>Summarize and evaluate Piaget’s theory of infant development</a:t>
            </a:r>
          </a:p>
          <a:p>
            <a:pPr>
              <a:defRPr/>
            </a:pPr>
            <a:r>
              <a:rPr lang="en-US" noProof="0" dirty="0"/>
              <a:t>Describe how infants learn, remember, and conceptualize</a:t>
            </a:r>
          </a:p>
          <a:p>
            <a:pPr>
              <a:defRPr/>
            </a:pPr>
            <a:r>
              <a:rPr lang="en-US" noProof="0" dirty="0"/>
              <a:t>Discuss infant assessment measures and the prediction of intelligence</a:t>
            </a:r>
          </a:p>
          <a:p>
            <a:pPr>
              <a:defRPr/>
            </a:pPr>
            <a:r>
              <a:rPr lang="en-US" noProof="0" dirty="0"/>
              <a:t>Describe the nature of language and how it develops in infancy</a:t>
            </a:r>
          </a:p>
        </p:txBody>
      </p:sp>
    </p:spTree>
    <p:extLst>
      <p:ext uri="{BB962C8B-B14F-4D97-AF65-F5344CB8AC3E}">
        <p14:creationId xmlns:p14="http://schemas.microsoft.com/office/powerpoint/2010/main" val="3232399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4"/>
  <p:tag name="MMPROD_UIDATA" val="&lt;database version=&quot;7.0&quot;&gt;&lt;object type=&quot;1&quot; unique_id=&quot;10001&quot;&gt;&lt;object type=&quot;8&quot; unique_id=&quot;10954&quot;&gt;&lt;/object&gt;&lt;object type=&quot;2&quot; unique_id=&quot;10955&quot;&gt;&lt;object type=&quot;3&quot; unique_id=&quot;10956&quot;&gt;&lt;property id=&quot;20148&quot; value=&quot;5&quot;/&gt;&lt;property id=&quot;20300&quot; value=&quot;Slide 1 - &amp;quot;COGNITIVE DEVELOPMENT&amp;#x0D;&amp;#x0A;IN INFANCY&amp;quot;&quot;/&gt;&lt;property id=&quot;20307&quot; value=&quot;355&quot;/&gt;&lt;/object&gt;&lt;object type=&quot;3&quot; unique_id=&quot;10957&quot;&gt;&lt;property id=&quot;20148&quot; value=&quot;5&quot;/&gt;&lt;property id=&quot;20300&quot; value=&quot;Slide 2 - &amp;quot;LEARNING OBJECTIVES&amp;quot;&quot;/&gt;&lt;property id=&quot;20307&quot; value=&quot;353&quot;/&gt;&lt;/object&gt;&lt;object type=&quot;3&quot; unique_id=&quot;10958&quot;&gt;&lt;property id=&quot;20148&quot; value=&quot;5&quot;/&gt;&lt;property id=&quot;20300&quot; value=&quot;Slide 3 - &amp;quot;COGNITIVE PROCESSES&amp;quot;&quot;/&gt;&lt;property id=&quot;20307&quot; value=&quot;257&quot;/&gt;&lt;/object&gt;&lt;object type=&quot;3&quot; unique_id=&quot;10959&quot;&gt;&lt;property id=&quot;20148&quot; value=&quot;5&quot;/&gt;&lt;property id=&quot;20300&quot; value=&quot;Slide 4 - &amp;quot;COGNITIVE PROCESSES&amp;quot;&quot;/&gt;&lt;property id=&quot;20307&quot; value=&quot;258&quot;/&gt;&lt;/object&gt;&lt;object type=&quot;3&quot; unique_id=&quot;10960&quot;&gt;&lt;property id=&quot;20148&quot; value=&quot;5&quot;/&gt;&lt;property id=&quot;20300&quot; value=&quot;Slide 5 - &amp;quot;SENSORIMOTOR STAGE&amp;quot;&quot;/&gt;&lt;property id=&quot;20307&quot; value=&quot;259&quot;/&gt;&lt;/object&gt;&lt;object type=&quot;3&quot; unique_id=&quot;10961&quot;&gt;&lt;property id=&quot;20148&quot; value=&quot;5&quot;/&gt;&lt;property id=&quot;20300&quot; value=&quot;Slide 6 - &amp;quot;SENSORIMOTOR STAGE&amp;quot;&quot;/&gt;&lt;property id=&quot;20307&quot; value=&quot;260&quot;/&gt;&lt;/object&gt;&lt;object type=&quot;3&quot; unique_id=&quot;10962&quot;&gt;&lt;property id=&quot;20148&quot; value=&quot;5&quot;/&gt;&lt;property id=&quot;20300&quot; value=&quot;Slide 7 - &amp;quot;EVALUATING PIAGET’S &amp;#x0D;&amp;#x0A;SENSORIMOTOR STAGE&amp;quot;&quot;/&gt;&lt;property id=&quot;20307&quot; value=&quot;262&quot;/&gt;&lt;/object&gt;&lt;object type=&quot;3&quot; unique_id=&quot;10963&quot;&gt;&lt;property id=&quot;20148&quot; value=&quot;5&quot;/&gt;&lt;property id=&quot;20300&quot; value=&quot;Slide 8 - &amp;quot;THE NATURE-NURTURE ISSUE&amp;quot;&quot;/&gt;&lt;property id=&quot;20307&quot; value=&quot;354&quot;/&gt;&lt;/object&gt;&lt;object type=&quot;3&quot; unique_id=&quot;10964&quot;&gt;&lt;property id=&quot;20148&quot; value=&quot;5&quot;/&gt;&lt;property id=&quot;20300&quot; value=&quot;Slide 9 - &amp;quot;CONDITIONING&amp;quot;&quot;/&gt;&lt;property id=&quot;20307&quot; value=&quot;263&quot;/&gt;&lt;/object&gt;&lt;object type=&quot;3&quot; unique_id=&quot;10965&quot;&gt;&lt;property id=&quot;20148&quot; value=&quot;5&quot;/&gt;&lt;property id=&quot;20300&quot; value=&quot;Slide 10 - &amp;quot;ATTENTION&amp;quot;&quot;/&gt;&lt;property id=&quot;20307&quot; value=&quot;264&quot;/&gt;&lt;/object&gt;&lt;object type=&quot;3&quot; unique_id=&quot;10966&quot;&gt;&lt;property id=&quot;20148&quot; value=&quot;5&quot;/&gt;&lt;property id=&quot;20300&quot; value=&quot;Slide 11 - &amp;quot;MEMORY&amp;quot;&quot;/&gt;&lt;property id=&quot;20307&quot; value=&quot;265&quot;/&gt;&lt;/object&gt;&lt;object type=&quot;3&quot; unique_id=&quot;10967&quot;&gt;&lt;property id=&quot;20148&quot; value=&quot;5&quot;/&gt;&lt;property id=&quot;20300&quot; value=&quot;Slide 12 - &amp;quot;IMITATION&amp;quot;&quot;/&gt;&lt;property id=&quot;20307&quot; value=&quot;266&quot;/&gt;&lt;/object&gt;&lt;object type=&quot;3&quot; unique_id=&quot;10968&quot;&gt;&lt;property id=&quot;20148&quot; value=&quot;5&quot;/&gt;&lt;property id=&quot;20300&quot; value=&quot;Slide 13 - &amp;quot;CONCEPT FORMATION AND CATEGORIZATION&amp;quot;&quot;/&gt;&lt;property id=&quot;20307&quot; value=&quot;267&quot;/&gt;&lt;/object&gt;&lt;object type=&quot;3&quot; unique_id=&quot;10969&quot;&gt;&lt;property id=&quot;20148&quot; value=&quot;5&quot;/&gt;&lt;property id=&quot;20300&quot; value=&quot;Slide 14 - &amp;quot;MEASURES OF INFANT DEVELOPMENT&amp;quot;&quot;/&gt;&lt;property id=&quot;20307&quot; value=&quot;330&quot;/&gt;&lt;/object&gt;&lt;object type=&quot;3&quot; unique_id=&quot;10970&quot;&gt;&lt;property id=&quot;20148&quot; value=&quot;5&quot;/&gt;&lt;property id=&quot;20300&quot; value=&quot;Slide 15 - &amp;quot;MEASURES OF INFANT DEVELOPMENT&amp;quot;&quot;/&gt;&lt;property id=&quot;20307&quot; value=&quot;331&quot;/&gt;&lt;/object&gt;&lt;object type=&quot;3&quot; unique_id=&quot;10971&quot;&gt;&lt;property id=&quot;20148&quot; value=&quot;5&quot;/&gt;&lt;property id=&quot;20300&quot; value=&quot;Slide 16 - &amp;quot;MEASURES OF INFANT DEVELOPMENT&amp;quot;&quot;/&gt;&lt;property id=&quot;20307&quot; value=&quot;348&quot;/&gt;&lt;/object&gt;&lt;object type=&quot;3&quot; unique_id=&quot;10972&quot;&gt;&lt;property id=&quot;20148&quot; value=&quot;5&quot;/&gt;&lt;property id=&quot;20300&quot; value=&quot;Slide 17 - &amp;quot;PREDICTING INTELLIGENCE&amp;quot;&quot;/&gt;&lt;property id=&quot;20307&quot; value=&quot;332&quot;/&gt;&lt;/object&gt;&lt;object type=&quot;3&quot; unique_id=&quot;10973&quot;&gt;&lt;property id=&quot;20148&quot; value=&quot;5&quot;/&gt;&lt;property id=&quot;20300&quot; value=&quot;Slide 18 - &amp;quot;DEFINING LANGUAGE&amp;quot;&quot;/&gt;&lt;property id=&quot;20307&quot; value=&quot;335&quot;/&gt;&lt;/object&gt;&lt;object type=&quot;3&quot; unique_id=&quot;10974&quot;&gt;&lt;property id=&quot;20148&quot; value=&quot;5&quot;/&gt;&lt;property id=&quot;20300&quot; value=&quot;Slide 19 - &amp;quot;LANGUAGE’S RULE SYSTEMS&amp;quot;&quot;/&gt;&lt;property id=&quot;20307&quot; value=&quot;336&quot;/&gt;&lt;/object&gt;&lt;object type=&quot;3&quot; unique_id=&quot;10975&quot;&gt;&lt;property id=&quot;20148&quot; value=&quot;5&quot;/&gt;&lt;property id=&quot;20300&quot; value=&quot;Slide 20 - &amp;quot;HOW LANGUAGE DEVELOPS&amp;quot;&quot;/&gt;&lt;property id=&quot;20307&quot; value=&quot;337&quot;/&gt;&lt;/object&gt;&lt;object type=&quot;3&quot; unique_id=&quot;10976&quot;&gt;&lt;property id=&quot;20148&quot; value=&quot;5&quot;/&gt;&lt;property id=&quot;20300&quot; value=&quot;Slide 21 - &amp;quot;HOW LANGUAGE DEVELOPS&amp;quot;&quot;/&gt;&lt;property id=&quot;20307&quot; value=&quot;338&quot;/&gt;&lt;/object&gt;&lt;object type=&quot;3&quot; unique_id=&quot;10977&quot;&gt;&lt;property id=&quot;20148&quot; value=&quot;5&quot;/&gt;&lt;property id=&quot;20300&quot; value=&quot;Slide 22 - &amp;quot;BIOLOGICAL AND ENVIRONMENTAL INFLUENCES&amp;quot;&quot;/&gt;&lt;property id=&quot;20307&quot; value=&quot;339&quot;/&gt;&lt;/object&gt;&lt;object type=&quot;3&quot; unique_id=&quot;10978&quot;&gt;&lt;property id=&quot;20148&quot; value=&quot;5&quot;/&gt;&lt;property id=&quot;20300&quot; value=&quot;Slide 23 - &amp;quot;BIOLOGICAL AND ENVIRONMENTAL INFLUENCES&amp;quot;&quot;/&gt;&lt;property id=&quot;20307&quot; value=&quot;340&quot;/&gt;&lt;/object&gt;&lt;object type=&quot;3&quot; unique_id=&quot;10979&quot;&gt;&lt;property id=&quot;20148&quot; value=&quot;5&quot;/&gt;&lt;property id=&quot;20300&quot; value=&quot;Slide 24 - &amp;quot;FIGURE 6.15 - BROCA’S AREA AND WERNICKE’S AREA&amp;quot;&quot;/&gt;&lt;property id=&quot;20307&quot; value=&quot;350&quot;/&gt;&lt;/object&gt;&lt;object type=&quot;3&quot; unique_id=&quot;10980&quot;&gt;&lt;property id=&quot;20148&quot; value=&quot;5&quot;/&gt;&lt;property id=&quot;20300&quot; value=&quot;Slide 25 - &amp;quot;BIOLOGICAL AND ENVIRONMENTAL INFLUENCES&amp;quot;&quot;/&gt;&lt;property id=&quot;20307&quot; value=&quot;341&quot;/&gt;&lt;/object&gt;&lt;object type=&quot;3&quot; unique_id=&quot;10981&quot;&gt;&lt;property id=&quot;20148&quot; value=&quot;5&quot;/&gt;&lt;property id=&quot;20300&quot; value=&quot;Slide 26 - &amp;quot;AN INTERACTIONIST VIEW&amp;quot;&quot;/&gt;&lt;property id=&quot;20307&quot; value=&quot;343&quot;/&gt;&lt;/object&gt;&lt;/object&gt;&lt;/object&gt;&lt;/database&gt;"/>
  <p:tag name="SECTOMILLISECCONVERTED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HAPTER TITLE">
  <a:themeElements>
    <a:clrScheme name="Grid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017_SantrockChildren">
  <a:themeElements>
    <a:clrScheme name="MHHE Branding">
      <a:dk1>
        <a:sysClr val="windowText" lastClr="000000"/>
      </a:dk1>
      <a:lt1>
        <a:sysClr val="window" lastClr="FFFFFF"/>
      </a:lt1>
      <a:dk2>
        <a:srgbClr val="E6E4CC"/>
      </a:dk2>
      <a:lt2>
        <a:srgbClr val="C30C20"/>
      </a:lt2>
      <a:accent1>
        <a:srgbClr val="7AC1AC"/>
      </a:accent1>
      <a:accent2>
        <a:srgbClr val="802754"/>
      </a:accent2>
      <a:accent3>
        <a:srgbClr val="777777"/>
      </a:accent3>
      <a:accent4>
        <a:srgbClr val="DC5A20"/>
      </a:accent4>
      <a:accent5>
        <a:srgbClr val="39858E"/>
      </a:accent5>
      <a:accent6>
        <a:srgbClr val="FFCE00"/>
      </a:accent6>
      <a:hlink>
        <a:srgbClr val="39858E"/>
      </a:hlink>
      <a:folHlink>
        <a:srgbClr val="3985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017_SantrockChildren" id="{45B2FE57-32AC-49F1-B984-BE5838F374B5}" vid="{594FFE3D-38D8-4E95-AF6A-68A2A3D1BD23}"/>
    </a:ext>
  </a:extLst>
</a:theme>
</file>

<file path=ppt/theme/theme3.xml><?xml version="1.0" encoding="utf-8"?>
<a:theme xmlns:a="http://schemas.openxmlformats.org/drawingml/2006/main" name="Alternate FIRST, BREAK, LAST slides">
  <a:themeElements>
    <a:clrScheme name="MHHE Branding">
      <a:dk1>
        <a:sysClr val="windowText" lastClr="000000"/>
      </a:dk1>
      <a:lt1>
        <a:sysClr val="window" lastClr="FFFFFF"/>
      </a:lt1>
      <a:dk2>
        <a:srgbClr val="E6E4CC"/>
      </a:dk2>
      <a:lt2>
        <a:srgbClr val="C30C20"/>
      </a:lt2>
      <a:accent1>
        <a:srgbClr val="7AC1AC"/>
      </a:accent1>
      <a:accent2>
        <a:srgbClr val="802754"/>
      </a:accent2>
      <a:accent3>
        <a:srgbClr val="777777"/>
      </a:accent3>
      <a:accent4>
        <a:srgbClr val="DC5A20"/>
      </a:accent4>
      <a:accent5>
        <a:srgbClr val="39858E"/>
      </a:accent5>
      <a:accent6>
        <a:srgbClr val="FFCE00"/>
      </a:accent6>
      <a:hlink>
        <a:srgbClr val="39858E"/>
      </a:hlink>
      <a:folHlink>
        <a:srgbClr val="3985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Plain BODY/MAIN CONTENT">
  <a:themeElements>
    <a:clrScheme name="MHHE Branding">
      <a:dk1>
        <a:sysClr val="windowText" lastClr="000000"/>
      </a:dk1>
      <a:lt1>
        <a:sysClr val="window" lastClr="FFFFFF"/>
      </a:lt1>
      <a:dk2>
        <a:srgbClr val="E6E4CC"/>
      </a:dk2>
      <a:lt2>
        <a:srgbClr val="C30C20"/>
      </a:lt2>
      <a:accent1>
        <a:srgbClr val="7AC1AC"/>
      </a:accent1>
      <a:accent2>
        <a:srgbClr val="802754"/>
      </a:accent2>
      <a:accent3>
        <a:srgbClr val="777777"/>
      </a:accent3>
      <a:accent4>
        <a:srgbClr val="DC5A20"/>
      </a:accent4>
      <a:accent5>
        <a:srgbClr val="39858E"/>
      </a:accent5>
      <a:accent6>
        <a:srgbClr val="FFCE00"/>
      </a:accent6>
      <a:hlink>
        <a:srgbClr val="39858E"/>
      </a:hlink>
      <a:folHlink>
        <a:srgbClr val="3985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1_Red bar footer BODY/MAIN CONTENT">
  <a:themeElements>
    <a:clrScheme name="MHHE Branding">
      <a:dk1>
        <a:sysClr val="windowText" lastClr="000000"/>
      </a:dk1>
      <a:lt1>
        <a:sysClr val="window" lastClr="FFFFFF"/>
      </a:lt1>
      <a:dk2>
        <a:srgbClr val="E6E4CC"/>
      </a:dk2>
      <a:lt2>
        <a:srgbClr val="C30C20"/>
      </a:lt2>
      <a:accent1>
        <a:srgbClr val="7AC1AC"/>
      </a:accent1>
      <a:accent2>
        <a:srgbClr val="802754"/>
      </a:accent2>
      <a:accent3>
        <a:srgbClr val="777777"/>
      </a:accent3>
      <a:accent4>
        <a:srgbClr val="DC5A20"/>
      </a:accent4>
      <a:accent5>
        <a:srgbClr val="39858E"/>
      </a:accent5>
      <a:accent6>
        <a:srgbClr val="FFCE00"/>
      </a:accent6>
      <a:hlink>
        <a:srgbClr val="39858E"/>
      </a:hlink>
      <a:folHlink>
        <a:srgbClr val="3985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PLAIN Section Divider, Quotes, Callouts">
  <a:themeElements>
    <a:clrScheme name="MHHE Branding">
      <a:dk1>
        <a:sysClr val="windowText" lastClr="000000"/>
      </a:dk1>
      <a:lt1>
        <a:sysClr val="window" lastClr="FFFFFF"/>
      </a:lt1>
      <a:dk2>
        <a:srgbClr val="E6E4CC"/>
      </a:dk2>
      <a:lt2>
        <a:srgbClr val="C30C20"/>
      </a:lt2>
      <a:accent1>
        <a:srgbClr val="7AC1AC"/>
      </a:accent1>
      <a:accent2>
        <a:srgbClr val="802754"/>
      </a:accent2>
      <a:accent3>
        <a:srgbClr val="777777"/>
      </a:accent3>
      <a:accent4>
        <a:srgbClr val="DC5A20"/>
      </a:accent4>
      <a:accent5>
        <a:srgbClr val="39858E"/>
      </a:accent5>
      <a:accent6>
        <a:srgbClr val="FFCE00"/>
      </a:accent6>
      <a:hlink>
        <a:srgbClr val="39858E"/>
      </a:hlink>
      <a:folHlink>
        <a:srgbClr val="3985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RED FOOTER Section Divider, Quotes, Callouts">
  <a:themeElements>
    <a:clrScheme name="MHHE Branding">
      <a:dk1>
        <a:sysClr val="windowText" lastClr="000000"/>
      </a:dk1>
      <a:lt1>
        <a:sysClr val="window" lastClr="FFFFFF"/>
      </a:lt1>
      <a:dk2>
        <a:srgbClr val="E6E4CC"/>
      </a:dk2>
      <a:lt2>
        <a:srgbClr val="C30C20"/>
      </a:lt2>
      <a:accent1>
        <a:srgbClr val="7AC1AC"/>
      </a:accent1>
      <a:accent2>
        <a:srgbClr val="802754"/>
      </a:accent2>
      <a:accent3>
        <a:srgbClr val="777777"/>
      </a:accent3>
      <a:accent4>
        <a:srgbClr val="DC5A20"/>
      </a:accent4>
      <a:accent5>
        <a:srgbClr val="39858E"/>
      </a:accent5>
      <a:accent6>
        <a:srgbClr val="FFCE00"/>
      </a:accent6>
      <a:hlink>
        <a:srgbClr val="39858E"/>
      </a:hlink>
      <a:folHlink>
        <a:srgbClr val="3985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BLUE Section Divider, Quotes, Callouts">
  <a:themeElements>
    <a:clrScheme name="MHHE Branding">
      <a:dk1>
        <a:sysClr val="windowText" lastClr="000000"/>
      </a:dk1>
      <a:lt1>
        <a:sysClr val="window" lastClr="FFFFFF"/>
      </a:lt1>
      <a:dk2>
        <a:srgbClr val="E6E4CC"/>
      </a:dk2>
      <a:lt2>
        <a:srgbClr val="C30C20"/>
      </a:lt2>
      <a:accent1>
        <a:srgbClr val="7AC1AC"/>
      </a:accent1>
      <a:accent2>
        <a:srgbClr val="802754"/>
      </a:accent2>
      <a:accent3>
        <a:srgbClr val="777777"/>
      </a:accent3>
      <a:accent4>
        <a:srgbClr val="DC5A20"/>
      </a:accent4>
      <a:accent5>
        <a:srgbClr val="39858E"/>
      </a:accent5>
      <a:accent6>
        <a:srgbClr val="FFCE00"/>
      </a:accent6>
      <a:hlink>
        <a:srgbClr val="39858E"/>
      </a:hlink>
      <a:folHlink>
        <a:srgbClr val="3985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2736</TotalTime>
  <Words>2187</Words>
  <Application>Microsoft Office PowerPoint</Application>
  <PresentationFormat>On-screen Show (4:3)</PresentationFormat>
  <Paragraphs>209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36</vt:i4>
      </vt:variant>
    </vt:vector>
  </HeadingPairs>
  <TitlesOfParts>
    <vt:vector size="50" baseType="lpstr">
      <vt:lpstr>Arial</vt:lpstr>
      <vt:lpstr>Calibri</vt:lpstr>
      <vt:lpstr>Franklin Gothic Medium</vt:lpstr>
      <vt:lpstr>Times New Roman</vt:lpstr>
      <vt:lpstr>Vectipede Rg</vt:lpstr>
      <vt:lpstr>Wingdings</vt:lpstr>
      <vt:lpstr>CHAPTER TITLE</vt:lpstr>
      <vt:lpstr>2017_SantrockChildren</vt:lpstr>
      <vt:lpstr>Alternate FIRST, BREAK, LAST slides</vt:lpstr>
      <vt:lpstr>Plain BODY/MAIN CONTENT</vt:lpstr>
      <vt:lpstr>1_Red bar footer BODY/MAIN CONTENT</vt:lpstr>
      <vt:lpstr>PLAIN Section Divider, Quotes, Callouts</vt:lpstr>
      <vt:lpstr>RED FOOTER Section Divider, Quotes, Callouts</vt:lpstr>
      <vt:lpstr>BLUE Section Divider, Quotes, Callouts</vt:lpstr>
      <vt:lpstr>CHILDREN    FOURTEENTH EDITION JOHN W. SANTROCK</vt:lpstr>
      <vt:lpstr>Learning Goals</vt:lpstr>
      <vt:lpstr>Piaget’s Theory of Infant Development</vt:lpstr>
      <vt:lpstr>Cognitive Processes 1</vt:lpstr>
      <vt:lpstr>Cognitive Processes 2</vt:lpstr>
      <vt:lpstr>Sensorimotor Stage 1</vt:lpstr>
      <vt:lpstr>Figure 1 Piaget’s Six Substage of Sensorimotor Development</vt:lpstr>
      <vt:lpstr>Sensorimotor Stage 2</vt:lpstr>
      <vt:lpstr>Evaluating Piaget’s Sensorimotor Stage 1</vt:lpstr>
      <vt:lpstr>Evaluating Piaget’s Sensorimotor Stage 2</vt:lpstr>
      <vt:lpstr>How Infants Learn, Remember, and Conceptualize: Conditioning </vt:lpstr>
      <vt:lpstr>How Infants Learn, Remember, and Conceptualize: Attention</vt:lpstr>
      <vt:lpstr>Habituation and Dishabituation</vt:lpstr>
      <vt:lpstr>Joint Attention</vt:lpstr>
      <vt:lpstr>Memory</vt:lpstr>
      <vt:lpstr>Figure 5 Age-related Changes in the Length of Time Over Which Memory Occurs</vt:lpstr>
      <vt:lpstr>Imitation</vt:lpstr>
      <vt:lpstr>Concept Formation</vt:lpstr>
      <vt:lpstr>Measures of Infant Development 1</vt:lpstr>
      <vt:lpstr>Measures of Infant Development 2</vt:lpstr>
      <vt:lpstr>Measures of Infant Development 3</vt:lpstr>
      <vt:lpstr>Predicting Intelligence</vt:lpstr>
      <vt:lpstr>Language Development in Infancy: Defining Language</vt:lpstr>
      <vt:lpstr>Language’s Rule Systems 1</vt:lpstr>
      <vt:lpstr>Language’s Rule Systems 2</vt:lpstr>
      <vt:lpstr>How Language Develops 1</vt:lpstr>
      <vt:lpstr>How Language Develops 2</vt:lpstr>
      <vt:lpstr>How Language Develops 3</vt:lpstr>
      <vt:lpstr>Language: Biological Influences 1</vt:lpstr>
      <vt:lpstr>Language: Biological Influences 2</vt:lpstr>
      <vt:lpstr>Figure 14 Broca’s Area and Wernicke’s Area</vt:lpstr>
      <vt:lpstr>Language: Biological Influences 3</vt:lpstr>
      <vt:lpstr>Language: Environmental Influences 1</vt:lpstr>
      <vt:lpstr>Language: Environmental Influences 2</vt:lpstr>
      <vt:lpstr>Language: An Interactionist View</vt:lpstr>
      <vt:lpstr>Review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Ann</dc:creator>
  <cp:lastModifiedBy>Kolby Carrell</cp:lastModifiedBy>
  <cp:revision>130</cp:revision>
  <dcterms:created xsi:type="dcterms:W3CDTF">2009-03-20T01:34:01Z</dcterms:created>
  <dcterms:modified xsi:type="dcterms:W3CDTF">2020-10-01T19:29:32Z</dcterms:modified>
</cp:coreProperties>
</file>